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1"/>
  </p:notesMasterIdLst>
  <p:handoutMasterIdLst>
    <p:handoutMasterId r:id="rId62"/>
  </p:handoutMasterIdLst>
  <p:sldIdLst>
    <p:sldId id="265" r:id="rId5"/>
    <p:sldId id="310" r:id="rId6"/>
    <p:sldId id="320" r:id="rId7"/>
    <p:sldId id="459" r:id="rId8"/>
    <p:sldId id="523" r:id="rId9"/>
    <p:sldId id="522" r:id="rId10"/>
    <p:sldId id="390" r:id="rId11"/>
    <p:sldId id="464" r:id="rId12"/>
    <p:sldId id="467" r:id="rId13"/>
    <p:sldId id="495" r:id="rId14"/>
    <p:sldId id="496" r:id="rId15"/>
    <p:sldId id="468" r:id="rId16"/>
    <p:sldId id="469" r:id="rId17"/>
    <p:sldId id="472" r:id="rId18"/>
    <p:sldId id="473" r:id="rId19"/>
    <p:sldId id="474" r:id="rId20"/>
    <p:sldId id="498" r:id="rId21"/>
    <p:sldId id="477" r:id="rId22"/>
    <p:sldId id="466" r:id="rId23"/>
    <p:sldId id="478" r:id="rId24"/>
    <p:sldId id="462" r:id="rId25"/>
    <p:sldId id="480" r:id="rId26"/>
    <p:sldId id="481" r:id="rId27"/>
    <p:sldId id="484" r:id="rId28"/>
    <p:sldId id="485" r:id="rId29"/>
    <p:sldId id="486" r:id="rId30"/>
    <p:sldId id="488" r:id="rId31"/>
    <p:sldId id="499" r:id="rId32"/>
    <p:sldId id="501" r:id="rId33"/>
    <p:sldId id="503" r:id="rId34"/>
    <p:sldId id="494" r:id="rId35"/>
    <p:sldId id="505" r:id="rId36"/>
    <p:sldId id="506" r:id="rId37"/>
    <p:sldId id="507" r:id="rId38"/>
    <p:sldId id="489" r:id="rId39"/>
    <p:sldId id="490" r:id="rId40"/>
    <p:sldId id="491" r:id="rId41"/>
    <p:sldId id="508" r:id="rId42"/>
    <p:sldId id="492" r:id="rId43"/>
    <p:sldId id="509" r:id="rId44"/>
    <p:sldId id="511" r:id="rId45"/>
    <p:sldId id="512" r:id="rId46"/>
    <p:sldId id="513" r:id="rId47"/>
    <p:sldId id="517" r:id="rId48"/>
    <p:sldId id="515" r:id="rId49"/>
    <p:sldId id="516" r:id="rId50"/>
    <p:sldId id="514" r:id="rId51"/>
    <p:sldId id="524" r:id="rId52"/>
    <p:sldId id="518" r:id="rId53"/>
    <p:sldId id="525" r:id="rId54"/>
    <p:sldId id="519" r:id="rId55"/>
    <p:sldId id="520" r:id="rId56"/>
    <p:sldId id="526" r:id="rId57"/>
    <p:sldId id="521" r:id="rId58"/>
    <p:sldId id="374" r:id="rId59"/>
    <p:sldId id="455" r:id="rId60"/>
  </p:sldIdLst>
  <p:sldSz cx="12188825" cy="6858000"/>
  <p:notesSz cx="6858000" cy="9144000"/>
  <p:custDataLst>
    <p:tags r:id="rId6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71F"/>
    <a:srgbClr val="424242"/>
    <a:srgbClr val="5E5E5E"/>
    <a:srgbClr val="3E3C33"/>
    <a:srgbClr val="4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202" autoAdjust="0"/>
    <p:restoredTop sz="94629" autoAdjust="0"/>
  </p:normalViewPr>
  <p:slideViewPr>
    <p:cSldViewPr showGuides="1">
      <p:cViewPr>
        <p:scale>
          <a:sx n="122" d="100"/>
          <a:sy n="122" d="100"/>
        </p:scale>
        <p:origin x="144" y="712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slide" Target="slides/slide15.xml"/><Relationship Id="rId63" Type="http://schemas.openxmlformats.org/officeDocument/2006/relationships/tags" Target="tags/tag1.xml"/><Relationship Id="rId64" Type="http://schemas.openxmlformats.org/officeDocument/2006/relationships/presProps" Target="presProps.xml"/><Relationship Id="rId65" Type="http://schemas.openxmlformats.org/officeDocument/2006/relationships/viewProps" Target="viewProps.xml"/><Relationship Id="rId66" Type="http://schemas.openxmlformats.org/officeDocument/2006/relationships/theme" Target="theme/theme1.xml"/><Relationship Id="rId67" Type="http://schemas.openxmlformats.org/officeDocument/2006/relationships/tableStyles" Target="tableStyles.xml"/><Relationship Id="rId50" Type="http://schemas.openxmlformats.org/officeDocument/2006/relationships/slide" Target="slides/slide46.xml"/><Relationship Id="rId51" Type="http://schemas.openxmlformats.org/officeDocument/2006/relationships/slide" Target="slides/slide47.xml"/><Relationship Id="rId52" Type="http://schemas.openxmlformats.org/officeDocument/2006/relationships/slide" Target="slides/slide48.xml"/><Relationship Id="rId53" Type="http://schemas.openxmlformats.org/officeDocument/2006/relationships/slide" Target="slides/slide49.xml"/><Relationship Id="rId54" Type="http://schemas.openxmlformats.org/officeDocument/2006/relationships/slide" Target="slides/slide50.xml"/><Relationship Id="rId55" Type="http://schemas.openxmlformats.org/officeDocument/2006/relationships/slide" Target="slides/slide51.xml"/><Relationship Id="rId56" Type="http://schemas.openxmlformats.org/officeDocument/2006/relationships/slide" Target="slides/slide52.xml"/><Relationship Id="rId57" Type="http://schemas.openxmlformats.org/officeDocument/2006/relationships/slide" Target="slides/slide53.xml"/><Relationship Id="rId58" Type="http://schemas.openxmlformats.org/officeDocument/2006/relationships/slide" Target="slides/slide54.xml"/><Relationship Id="rId59" Type="http://schemas.openxmlformats.org/officeDocument/2006/relationships/slide" Target="slides/slide55.xml"/><Relationship Id="rId40" Type="http://schemas.openxmlformats.org/officeDocument/2006/relationships/slide" Target="slides/slide36.xml"/><Relationship Id="rId41" Type="http://schemas.openxmlformats.org/officeDocument/2006/relationships/slide" Target="slides/slide37.xml"/><Relationship Id="rId42" Type="http://schemas.openxmlformats.org/officeDocument/2006/relationships/slide" Target="slides/slide38.xml"/><Relationship Id="rId43" Type="http://schemas.openxmlformats.org/officeDocument/2006/relationships/slide" Target="slides/slide39.xml"/><Relationship Id="rId44" Type="http://schemas.openxmlformats.org/officeDocument/2006/relationships/slide" Target="slides/slide40.xml"/><Relationship Id="rId45" Type="http://schemas.openxmlformats.org/officeDocument/2006/relationships/slide" Target="slides/slide41.xml"/><Relationship Id="rId46" Type="http://schemas.openxmlformats.org/officeDocument/2006/relationships/slide" Target="slides/slide42.xml"/><Relationship Id="rId47" Type="http://schemas.openxmlformats.org/officeDocument/2006/relationships/slide" Target="slides/slide43.xml"/><Relationship Id="rId48" Type="http://schemas.openxmlformats.org/officeDocument/2006/relationships/slide" Target="slides/slide44.xml"/><Relationship Id="rId49" Type="http://schemas.openxmlformats.org/officeDocument/2006/relationships/slide" Target="slides/slide45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30" Type="http://schemas.openxmlformats.org/officeDocument/2006/relationships/slide" Target="slides/slide26.xml"/><Relationship Id="rId31" Type="http://schemas.openxmlformats.org/officeDocument/2006/relationships/slide" Target="slides/slide27.xml"/><Relationship Id="rId32" Type="http://schemas.openxmlformats.org/officeDocument/2006/relationships/slide" Target="slides/slide28.xml"/><Relationship Id="rId33" Type="http://schemas.openxmlformats.org/officeDocument/2006/relationships/slide" Target="slides/slide29.xml"/><Relationship Id="rId34" Type="http://schemas.openxmlformats.org/officeDocument/2006/relationships/slide" Target="slides/slide30.xml"/><Relationship Id="rId35" Type="http://schemas.openxmlformats.org/officeDocument/2006/relationships/slide" Target="slides/slide31.xml"/><Relationship Id="rId36" Type="http://schemas.openxmlformats.org/officeDocument/2006/relationships/slide" Target="slides/slide32.xml"/><Relationship Id="rId37" Type="http://schemas.openxmlformats.org/officeDocument/2006/relationships/slide" Target="slides/slide33.xml"/><Relationship Id="rId38" Type="http://schemas.openxmlformats.org/officeDocument/2006/relationships/slide" Target="slides/slide34.xml"/><Relationship Id="rId39" Type="http://schemas.openxmlformats.org/officeDocument/2006/relationships/slide" Target="slides/slide35.xml"/><Relationship Id="rId20" Type="http://schemas.openxmlformats.org/officeDocument/2006/relationships/slide" Target="slides/slide16.xml"/><Relationship Id="rId21" Type="http://schemas.openxmlformats.org/officeDocument/2006/relationships/slide" Target="slides/slide17.xml"/><Relationship Id="rId22" Type="http://schemas.openxmlformats.org/officeDocument/2006/relationships/slide" Target="slides/slide18.xml"/><Relationship Id="rId23" Type="http://schemas.openxmlformats.org/officeDocument/2006/relationships/slide" Target="slides/slide19.xml"/><Relationship Id="rId24" Type="http://schemas.openxmlformats.org/officeDocument/2006/relationships/slide" Target="slides/slide20.xml"/><Relationship Id="rId25" Type="http://schemas.openxmlformats.org/officeDocument/2006/relationships/slide" Target="slides/slide21.xml"/><Relationship Id="rId26" Type="http://schemas.openxmlformats.org/officeDocument/2006/relationships/slide" Target="slides/slide22.xml"/><Relationship Id="rId27" Type="http://schemas.openxmlformats.org/officeDocument/2006/relationships/slide" Target="slides/slide23.xml"/><Relationship Id="rId28" Type="http://schemas.openxmlformats.org/officeDocument/2006/relationships/slide" Target="slides/slide24.xml"/><Relationship Id="rId29" Type="http://schemas.openxmlformats.org/officeDocument/2006/relationships/slide" Target="slides/slide25.xml"/><Relationship Id="rId60" Type="http://schemas.openxmlformats.org/officeDocument/2006/relationships/slide" Target="slides/slide56.xml"/><Relationship Id="rId61" Type="http://schemas.openxmlformats.org/officeDocument/2006/relationships/notesMaster" Target="notesMasters/notesMaster1.xml"/><Relationship Id="rId62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4/4/18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4/4/18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4/4/18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4/4/18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4/4/18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hat.com/en/topics/cloud-computing/what-is-private-cloud" TargetMode="External"/><Relationship Id="rId4" Type="http://schemas.openxmlformats.org/officeDocument/2006/relationships/hyperlink" Target="https://www.redhat.com/en/topics/cloud-computing/what-is-hybrid-cloud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redhat.com/en/topics/cloud-computing/what-is-public-cloud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4" Type="http://schemas.openxmlformats.org/officeDocument/2006/relationships/hyperlink" Target="http://twitter.com/m_dyminski" TargetMode="External"/><Relationship Id="rId5" Type="http://schemas.openxmlformats.org/officeDocument/2006/relationships/hyperlink" Target="http://linkedin.com/in/mdyminski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meetup.com/GoWroc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8080/api/users" TargetMode="Externa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192.168.99.100:30001/api/users" TargetMode="Externa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2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8080/api/users" TargetMode="Externa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localhost:8080/api/users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5.pn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Zero-Downtime deployments with Kubernetes </a:t>
            </a:r>
            <a:endParaRPr lang="en-US" b="1" dirty="0"/>
          </a:p>
        </p:txBody>
      </p:sp>
      <p:sp>
        <p:nvSpPr>
          <p:cNvPr id="4" name="Subtitle 3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400" cap="none" dirty="0" smtClean="0">
                <a:latin typeface="+mj-lt"/>
              </a:rPr>
              <a:t>Mateusz </a:t>
            </a:r>
            <a:r>
              <a:rPr lang="pl-PL" sz="2400" cap="none" dirty="0">
                <a:latin typeface="+mj-lt"/>
              </a:rPr>
              <a:t>D</a:t>
            </a:r>
            <a:r>
              <a:rPr lang="pl-PL" sz="2400" cap="none" dirty="0" smtClean="0">
                <a:latin typeface="+mj-lt"/>
              </a:rPr>
              <a:t>ymiński</a:t>
            </a:r>
          </a:p>
          <a:p>
            <a:r>
              <a:rPr lang="pl-PL" sz="2400" cap="none" dirty="0" smtClean="0">
                <a:latin typeface="+mj-lt"/>
              </a:rPr>
              <a:t>Nokia</a:t>
            </a:r>
            <a:endParaRPr lang="it-IT" sz="2400" cap="non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</a:t>
            </a:r>
            <a:r>
              <a:rPr lang="en-US" dirty="0" smtClean="0"/>
              <a:t>Update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Rolling Update deployment </a:t>
            </a:r>
            <a:r>
              <a:rPr lang="en-US" sz="2800" dirty="0"/>
              <a:t>is when you run </a:t>
            </a:r>
            <a:r>
              <a:rPr lang="en-US" sz="2800" dirty="0" smtClean="0"/>
              <a:t>new version of the application next to the old one</a:t>
            </a:r>
            <a:endParaRPr lang="en-US" sz="2800" dirty="0"/>
          </a:p>
          <a:p>
            <a:r>
              <a:rPr lang="en-US" sz="2800" dirty="0"/>
              <a:t>Have proxy or load balancer in front of your applications</a:t>
            </a:r>
          </a:p>
          <a:p>
            <a:r>
              <a:rPr lang="en-US" sz="2800" dirty="0" smtClean="0"/>
              <a:t>One by one new application is deployed and old one is shutdown</a:t>
            </a:r>
            <a:endParaRPr lang="en-US" sz="2800" dirty="0"/>
          </a:p>
          <a:p>
            <a:r>
              <a:rPr lang="en-US" sz="2800" dirty="0" smtClean="0"/>
              <a:t>Problem </a:t>
            </a:r>
            <a:r>
              <a:rPr lang="mr-IN" sz="2800" dirty="0" smtClean="0"/>
              <a:t>–</a:t>
            </a:r>
            <a:r>
              <a:rPr lang="pl-PL" sz="2800" dirty="0" smtClean="0"/>
              <a:t> </a:t>
            </a:r>
            <a:r>
              <a:rPr lang="en-US" sz="2800" dirty="0" smtClean="0"/>
              <a:t>client needs handle old and new application in the same time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72670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 dirty="0"/>
              <a:t>Rolling Update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828" y="659562"/>
            <a:ext cx="10225136" cy="6333042"/>
          </a:xfrm>
        </p:spPr>
      </p:pic>
    </p:spTree>
    <p:extLst>
      <p:ext uri="{BB962C8B-B14F-4D97-AF65-F5344CB8AC3E}">
        <p14:creationId xmlns:p14="http://schemas.microsoft.com/office/powerpoint/2010/main" val="969736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A blue-green deployment is when you run two complete deployments of your application. </a:t>
            </a:r>
            <a:endParaRPr lang="en-US" sz="2800" dirty="0" smtClean="0"/>
          </a:p>
          <a:p>
            <a:r>
              <a:rPr lang="en-US" sz="2800" dirty="0" smtClean="0"/>
              <a:t>A </a:t>
            </a:r>
            <a:r>
              <a:rPr lang="en-US" sz="2800" dirty="0"/>
              <a:t>deployment that is currently in production, and a deployment with the changes you want to introduce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Have </a:t>
            </a:r>
            <a:r>
              <a:rPr lang="en-US" sz="2800" dirty="0"/>
              <a:t>proxy or load balancer in front of your </a:t>
            </a:r>
            <a:r>
              <a:rPr lang="en-US" sz="2800" dirty="0" smtClean="0"/>
              <a:t>applications</a:t>
            </a:r>
          </a:p>
          <a:p>
            <a:r>
              <a:rPr lang="en-US" sz="2800" dirty="0" smtClean="0"/>
              <a:t>Switch traffic </a:t>
            </a:r>
            <a:r>
              <a:rPr lang="en-US" sz="2800" dirty="0"/>
              <a:t>to the new deployment when you are ready to take your changes into production.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28351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731861"/>
          </a:xfrm>
        </p:spPr>
        <p:txBody>
          <a:bodyPr/>
          <a:lstStyle/>
          <a:p>
            <a:r>
              <a:rPr lang="en-US" dirty="0"/>
              <a:t>Blue Green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5941" y="1259428"/>
            <a:ext cx="7473862" cy="4760372"/>
          </a:xfrm>
        </p:spPr>
      </p:pic>
      <p:sp>
        <p:nvSpPr>
          <p:cNvPr id="5" name="TextBox 4"/>
          <p:cNvSpPr txBox="1"/>
          <p:nvPr/>
        </p:nvSpPr>
        <p:spPr>
          <a:xfrm>
            <a:off x="1845941" y="6166367"/>
            <a:ext cx="51717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Source: https://</a:t>
            </a:r>
            <a:r>
              <a:rPr lang="en-US" sz="1400" dirty="0" err="1"/>
              <a:t>martinfowler.com</a:t>
            </a:r>
            <a:r>
              <a:rPr lang="en-US" sz="1400" dirty="0"/>
              <a:t>/</a:t>
            </a:r>
            <a:r>
              <a:rPr lang="en-US" sz="1400" dirty="0" err="1"/>
              <a:t>bliki</a:t>
            </a:r>
            <a:r>
              <a:rPr lang="en-US" sz="1400" dirty="0"/>
              <a:t>/</a:t>
            </a:r>
            <a:r>
              <a:rPr lang="en-US" sz="1400" dirty="0" err="1"/>
              <a:t>BlueGreenDeployment.html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192175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/>
              <a:t>Blue Green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58" y="1052736"/>
            <a:ext cx="9505056" cy="5887053"/>
          </a:xfrm>
        </p:spPr>
      </p:pic>
    </p:spTree>
    <p:extLst>
      <p:ext uri="{BB962C8B-B14F-4D97-AF65-F5344CB8AC3E}">
        <p14:creationId xmlns:p14="http://schemas.microsoft.com/office/powerpoint/2010/main" val="18384538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Canary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Canary deployment </a:t>
            </a:r>
            <a:r>
              <a:rPr lang="en-US" sz="2800" dirty="0"/>
              <a:t>is when you run </a:t>
            </a:r>
            <a:r>
              <a:rPr lang="en-US" sz="2800" dirty="0" smtClean="0"/>
              <a:t>new version of the application next to the old one</a:t>
            </a:r>
            <a:endParaRPr lang="en-US" sz="2800" dirty="0"/>
          </a:p>
          <a:p>
            <a:r>
              <a:rPr lang="en-US" sz="2800" dirty="0"/>
              <a:t>Have proxy or load balancer in front of your applications</a:t>
            </a:r>
          </a:p>
          <a:p>
            <a:r>
              <a:rPr lang="en-US" sz="2800" dirty="0" smtClean="0"/>
              <a:t>Some new applications are deployed next to the old ones</a:t>
            </a:r>
            <a:endParaRPr lang="en-US" sz="2800" dirty="0"/>
          </a:p>
          <a:p>
            <a:r>
              <a:rPr lang="en-US" sz="2800" dirty="0" smtClean="0"/>
              <a:t>Part of the traffic  is moved to the new application based on some rules </a:t>
            </a:r>
            <a:r>
              <a:rPr lang="mr-IN" sz="2800" dirty="0" smtClean="0"/>
              <a:t>–</a:t>
            </a:r>
            <a:r>
              <a:rPr lang="en-US" sz="2800" dirty="0" smtClean="0"/>
              <a:t> random, weight, cookie, http header etc.</a:t>
            </a:r>
          </a:p>
          <a:p>
            <a:r>
              <a:rPr lang="en-US" sz="2800" dirty="0" smtClean="0"/>
              <a:t>Problem </a:t>
            </a:r>
            <a:r>
              <a:rPr lang="mr-IN" sz="2800" dirty="0" smtClean="0"/>
              <a:t>–</a:t>
            </a:r>
            <a:r>
              <a:rPr lang="pl-PL" sz="2800" dirty="0" smtClean="0"/>
              <a:t> </a:t>
            </a:r>
            <a:r>
              <a:rPr lang="en-US" sz="2800" dirty="0" smtClean="0"/>
              <a:t>client needs handle old and new application in the same time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992936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6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Canary Deployment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885" y="1916832"/>
            <a:ext cx="9627056" cy="3891997"/>
          </a:xfrm>
        </p:spPr>
      </p:pic>
    </p:spTree>
    <p:extLst>
      <p:ext uri="{BB962C8B-B14F-4D97-AF65-F5344CB8AC3E}">
        <p14:creationId xmlns:p14="http://schemas.microsoft.com/office/powerpoint/2010/main" val="1939818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Who of you hears about Kubernetes?</a:t>
            </a:r>
          </a:p>
          <a:p>
            <a:endParaRPr lang="en-US" sz="2800" dirty="0" smtClean="0"/>
          </a:p>
          <a:p>
            <a:r>
              <a:rPr lang="en-US" sz="2800" dirty="0" smtClean="0"/>
              <a:t>Who of you play with Kubernetes?</a:t>
            </a:r>
          </a:p>
          <a:p>
            <a:endParaRPr lang="en-US" sz="2800" dirty="0" smtClean="0"/>
          </a:p>
          <a:p>
            <a:r>
              <a:rPr lang="en-US" sz="2800" dirty="0" smtClean="0"/>
              <a:t>Who of you is using Kubernetes on production?</a:t>
            </a:r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05787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14" y="872018"/>
            <a:ext cx="3118296" cy="31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6354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10188623" cy="4114801"/>
          </a:xfrm>
        </p:spPr>
        <p:txBody>
          <a:bodyPr>
            <a:noAutofit/>
          </a:bodyPr>
          <a:lstStyle/>
          <a:p>
            <a:r>
              <a:rPr lang="en-US" sz="2800" dirty="0" smtClean="0"/>
              <a:t>Open </a:t>
            </a:r>
            <a:r>
              <a:rPr lang="en-US" sz="2800" dirty="0"/>
              <a:t>source platform that automates Linux container operations. </a:t>
            </a:r>
            <a:endParaRPr lang="en-US" sz="2800" dirty="0" smtClean="0"/>
          </a:p>
          <a:p>
            <a:r>
              <a:rPr lang="en-US" sz="2800" dirty="0" smtClean="0"/>
              <a:t>Eliminates </a:t>
            </a:r>
            <a:r>
              <a:rPr lang="en-US" sz="2800" dirty="0"/>
              <a:t>many of the manual processes involved in deploying and scaling containerized applications. </a:t>
            </a:r>
            <a:endParaRPr lang="en-US" sz="2800" dirty="0" smtClean="0"/>
          </a:p>
          <a:p>
            <a:r>
              <a:rPr lang="en-US" sz="2800" dirty="0"/>
              <a:t>G</a:t>
            </a:r>
            <a:r>
              <a:rPr lang="en-US" sz="2800" dirty="0" smtClean="0"/>
              <a:t>roups hosts </a:t>
            </a:r>
            <a:r>
              <a:rPr lang="en-US" sz="2800" dirty="0"/>
              <a:t>running Linux </a:t>
            </a:r>
            <a:r>
              <a:rPr lang="en-US" sz="2800" dirty="0" smtClean="0"/>
              <a:t>containers</a:t>
            </a:r>
          </a:p>
          <a:p>
            <a:r>
              <a:rPr lang="en-US" sz="2800" dirty="0" smtClean="0"/>
              <a:t>Kubernetes </a:t>
            </a:r>
            <a:r>
              <a:rPr lang="en-US" sz="2800" dirty="0"/>
              <a:t>helps you easily and efficiently manage those clusters</a:t>
            </a:r>
            <a:r>
              <a:rPr lang="en-US" sz="2800" dirty="0" smtClean="0"/>
              <a:t>.</a:t>
            </a:r>
          </a:p>
          <a:p>
            <a:r>
              <a:rPr lang="en-US" sz="2800" dirty="0" smtClean="0"/>
              <a:t>These </a:t>
            </a:r>
            <a:r>
              <a:rPr lang="en-US" sz="2800" dirty="0"/>
              <a:t>clusters can span hosts across </a:t>
            </a:r>
            <a:r>
              <a:rPr lang="en-US" sz="2800" dirty="0">
                <a:hlinkClick r:id="rId2"/>
              </a:rPr>
              <a:t>public</a:t>
            </a:r>
            <a:r>
              <a:rPr lang="en-US" sz="2800" dirty="0"/>
              <a:t>, </a:t>
            </a:r>
            <a:r>
              <a:rPr lang="en-US" sz="2800" dirty="0">
                <a:hlinkClick r:id="rId3"/>
              </a:rPr>
              <a:t>private</a:t>
            </a:r>
            <a:r>
              <a:rPr lang="en-US" sz="2800" dirty="0"/>
              <a:t>, or </a:t>
            </a:r>
            <a:r>
              <a:rPr lang="en-US" sz="2800" dirty="0">
                <a:hlinkClick r:id="rId4"/>
              </a:rPr>
              <a:t>hybrid </a:t>
            </a:r>
            <a:r>
              <a:rPr lang="en-US" sz="2800" dirty="0" smtClean="0">
                <a:hlinkClick r:id="rId4"/>
              </a:rPr>
              <a:t>clouds</a:t>
            </a:r>
            <a:r>
              <a:rPr lang="en-US" sz="2800" dirty="0"/>
              <a:t/>
            </a:r>
            <a:br>
              <a:rPr lang="en-US" sz="2800" dirty="0"/>
            </a:b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94650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75792"/>
          </a:xfrm>
        </p:spPr>
        <p:txBody>
          <a:bodyPr/>
          <a:lstStyle/>
          <a:p>
            <a:r>
              <a:rPr lang="en-US" b="1" dirty="0" err="1"/>
              <a:t>Whoami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556792"/>
            <a:ext cx="9134391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 smtClean="0"/>
              <a:t>Mateusz </a:t>
            </a:r>
            <a:r>
              <a:rPr lang="en-US" sz="2800" dirty="0" err="1"/>
              <a:t>Dymiński</a:t>
            </a:r>
            <a:r>
              <a:rPr lang="en-US" sz="2800" dirty="0"/>
              <a:t>	</a:t>
            </a:r>
          </a:p>
          <a:p>
            <a:r>
              <a:rPr lang="en-US" sz="2800" dirty="0" smtClean="0"/>
              <a:t>Software Developer at Nokia</a:t>
            </a:r>
          </a:p>
          <a:p>
            <a:r>
              <a:rPr lang="en-US" sz="2800" dirty="0" smtClean="0"/>
              <a:t>8+ </a:t>
            </a:r>
            <a:r>
              <a:rPr lang="en-US" sz="2800" dirty="0" err="1"/>
              <a:t>exp</a:t>
            </a:r>
            <a:r>
              <a:rPr lang="en-US" sz="2800" dirty="0"/>
              <a:t> with Java</a:t>
            </a:r>
          </a:p>
          <a:p>
            <a:r>
              <a:rPr lang="en-US" sz="2800" dirty="0" smtClean="0"/>
              <a:t>4+ </a:t>
            </a:r>
            <a:r>
              <a:rPr lang="en-US" sz="2800" dirty="0" err="1"/>
              <a:t>exp</a:t>
            </a:r>
            <a:r>
              <a:rPr lang="en-US" sz="2800" dirty="0"/>
              <a:t> with Go</a:t>
            </a:r>
          </a:p>
          <a:p>
            <a:r>
              <a:rPr lang="en-US" sz="2800" dirty="0"/>
              <a:t>One of the organizer </a:t>
            </a:r>
            <a:r>
              <a:rPr lang="en-US" sz="2800" dirty="0">
                <a:hlinkClick r:id="rId2"/>
              </a:rPr>
              <a:t>GoWroc - Golang Wroclaw Meetup</a:t>
            </a:r>
            <a:endParaRPr lang="en-US" sz="2800" dirty="0"/>
          </a:p>
          <a:p>
            <a:r>
              <a:rPr lang="en-US" sz="2800" dirty="0" err="1"/>
              <a:t>Github</a:t>
            </a:r>
            <a:r>
              <a:rPr lang="en-US" sz="2800" dirty="0"/>
              <a:t>: </a:t>
            </a:r>
            <a:r>
              <a:rPr lang="en-US" sz="2800" dirty="0">
                <a:hlinkClick r:id="rId3"/>
              </a:rPr>
              <a:t>github.com/mateuszdyminski</a:t>
            </a:r>
            <a:endParaRPr lang="en-US" sz="2800" dirty="0"/>
          </a:p>
          <a:p>
            <a:r>
              <a:rPr lang="en-US" sz="2800" dirty="0"/>
              <a:t>Twitter: </a:t>
            </a:r>
            <a:r>
              <a:rPr lang="en-US" sz="2800" dirty="0">
                <a:hlinkClick r:id="rId4"/>
              </a:rPr>
              <a:t>@m_dyminski</a:t>
            </a:r>
            <a:endParaRPr lang="en-US" sz="2800" dirty="0"/>
          </a:p>
          <a:p>
            <a:r>
              <a:rPr lang="en-US" sz="2800" dirty="0"/>
              <a:t>LinkedIn: </a:t>
            </a:r>
            <a:r>
              <a:rPr lang="en-US" sz="2800" dirty="0">
                <a:hlinkClick r:id="rId5"/>
              </a:rPr>
              <a:t>linkedin.com/in/mdyminski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9132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748" y="548680"/>
            <a:ext cx="11671377" cy="5687144"/>
          </a:xfrm>
        </p:spPr>
      </p:pic>
      <p:sp>
        <p:nvSpPr>
          <p:cNvPr id="5" name="Rectangle 4"/>
          <p:cNvSpPr/>
          <p:nvPr/>
        </p:nvSpPr>
        <p:spPr>
          <a:xfrm>
            <a:off x="117748" y="548680"/>
            <a:ext cx="10873208" cy="3600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0250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03784"/>
          </a:xfrm>
        </p:spPr>
        <p:txBody>
          <a:bodyPr/>
          <a:lstStyle/>
          <a:p>
            <a:r>
              <a:rPr lang="en-US" dirty="0" smtClean="0"/>
              <a:t>Why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628801"/>
            <a:ext cx="9134391" cy="4391000"/>
          </a:xfrm>
        </p:spPr>
        <p:txBody>
          <a:bodyPr>
            <a:noAutofit/>
          </a:bodyPr>
          <a:lstStyle/>
          <a:p>
            <a:r>
              <a:rPr lang="en-US" dirty="0"/>
              <a:t>Orchestrate containers across multiple hosts.</a:t>
            </a:r>
          </a:p>
          <a:p>
            <a:r>
              <a:rPr lang="en-US" dirty="0"/>
              <a:t>Make better use of hardware to maximize resources needed to run your enterprise apps.</a:t>
            </a:r>
          </a:p>
          <a:p>
            <a:r>
              <a:rPr lang="en-US" dirty="0"/>
              <a:t>Control and automate application deployments and updates.</a:t>
            </a:r>
          </a:p>
          <a:p>
            <a:r>
              <a:rPr lang="en-US" dirty="0"/>
              <a:t>Mount and add storage to run </a:t>
            </a:r>
            <a:r>
              <a:rPr lang="en-US" dirty="0" err="1"/>
              <a:t>stateful</a:t>
            </a:r>
            <a:r>
              <a:rPr lang="en-US" dirty="0"/>
              <a:t> apps.</a:t>
            </a:r>
          </a:p>
          <a:p>
            <a:r>
              <a:rPr lang="en-US" dirty="0"/>
              <a:t>Scale containerized applications and their resources on the fly.</a:t>
            </a:r>
          </a:p>
          <a:p>
            <a:r>
              <a:rPr lang="en-US" dirty="0"/>
              <a:t>Declaratively manage services, which guarantees the deployed applications are always running how you deployed them.</a:t>
            </a:r>
          </a:p>
          <a:p>
            <a:r>
              <a:rPr lang="en-US" dirty="0"/>
              <a:t>Health-check and self-heal your apps with </a:t>
            </a:r>
            <a:r>
              <a:rPr lang="en-US" dirty="0" err="1"/>
              <a:t>autoplacement</a:t>
            </a:r>
            <a:r>
              <a:rPr lang="en-US" dirty="0"/>
              <a:t>, </a:t>
            </a:r>
            <a:r>
              <a:rPr lang="en-US" dirty="0" err="1"/>
              <a:t>autorestart</a:t>
            </a:r>
            <a:r>
              <a:rPr lang="en-US" dirty="0"/>
              <a:t>, </a:t>
            </a:r>
            <a:r>
              <a:rPr lang="en-US" dirty="0" err="1"/>
              <a:t>autoreplication</a:t>
            </a:r>
            <a:r>
              <a:rPr lang="en-US" dirty="0"/>
              <a:t>, and </a:t>
            </a:r>
            <a:r>
              <a:rPr lang="en-US" dirty="0" err="1"/>
              <a:t>autoscaling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57589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01924" y="2514600"/>
            <a:ext cx="8050089" cy="2819400"/>
          </a:xfrm>
        </p:spPr>
        <p:txBody>
          <a:bodyPr/>
          <a:lstStyle/>
          <a:p>
            <a:r>
              <a:rPr lang="en-US" smtClean="0"/>
              <a:t>Demo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14" y="872018"/>
            <a:ext cx="3118296" cy="31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95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/>
          <a:lstStyle/>
          <a:p>
            <a:r>
              <a:rPr lang="en-US" smtClean="0"/>
              <a:t>Demo Application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2006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Application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 smtClean="0"/>
          </a:p>
          <a:p>
            <a:r>
              <a:rPr lang="en-US" sz="3200" dirty="0" smtClean="0"/>
              <a:t>Users Service</a:t>
            </a:r>
          </a:p>
          <a:p>
            <a:r>
              <a:rPr lang="en-US" sz="3200" dirty="0" smtClean="0"/>
              <a:t>REST API</a:t>
            </a:r>
          </a:p>
          <a:p>
            <a:r>
              <a:rPr lang="en-US" sz="3200" dirty="0" smtClean="0"/>
              <a:t>Storage: MySQL</a:t>
            </a:r>
          </a:p>
          <a:p>
            <a:endParaRPr lang="en-US" sz="3200" dirty="0" smtClean="0"/>
          </a:p>
          <a:p>
            <a:endParaRPr lang="en-US" sz="3200" dirty="0" smtClean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67537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dirty="0" smtClean="0"/>
              <a:t>User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2023" y="1196752"/>
            <a:ext cx="9134391" cy="5039072"/>
          </a:xfrm>
          <a:solidFill>
            <a:srgbClr val="424242"/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BBB529"/>
                </a:solidFill>
              </a:rPr>
              <a:t>@Entity</a:t>
            </a:r>
            <a:br>
              <a:rPr lang="en-US" dirty="0">
                <a:solidFill>
                  <a:srgbClr val="BBB529"/>
                </a:solidFill>
              </a:rPr>
            </a:br>
            <a:r>
              <a:rPr lang="en-US" dirty="0">
                <a:solidFill>
                  <a:srgbClr val="BBB529"/>
                </a:solidFill>
              </a:rPr>
              <a:t>@Table</a:t>
            </a:r>
            <a:r>
              <a:rPr lang="en-US" dirty="0"/>
              <a:t>(</a:t>
            </a:r>
            <a:r>
              <a:rPr lang="en-US" dirty="0">
                <a:solidFill>
                  <a:srgbClr val="D0D0FF"/>
                </a:solidFill>
              </a:rPr>
              <a:t>name </a:t>
            </a:r>
            <a:r>
              <a:rPr lang="en-US" dirty="0"/>
              <a:t>= </a:t>
            </a:r>
            <a:r>
              <a:rPr lang="en-US" dirty="0">
                <a:solidFill>
                  <a:srgbClr val="6A8759"/>
                </a:solidFill>
              </a:rPr>
              <a:t>"users"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</a:rPr>
              <a:t>public class </a:t>
            </a:r>
            <a:r>
              <a:rPr lang="en-US" dirty="0"/>
              <a:t>User {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BBB529"/>
                </a:solidFill>
              </a:rPr>
              <a:t>@Id</a:t>
            </a:r>
            <a:br>
              <a:rPr lang="en-US" dirty="0">
                <a:solidFill>
                  <a:srgbClr val="BBB529"/>
                </a:solidFill>
              </a:rPr>
            </a:br>
            <a:r>
              <a:rPr lang="en-US" dirty="0">
                <a:solidFill>
                  <a:srgbClr val="BBB529"/>
                </a:solidFill>
              </a:rPr>
              <a:t>    @</a:t>
            </a:r>
            <a:r>
              <a:rPr lang="en-US" dirty="0" err="1">
                <a:solidFill>
                  <a:srgbClr val="BBB529"/>
                </a:solidFill>
              </a:rPr>
              <a:t>GeneratedValue</a:t>
            </a:r>
            <a:r>
              <a:rPr lang="en-US" dirty="0"/>
              <a:t>(</a:t>
            </a:r>
            <a:r>
              <a:rPr lang="en-US" dirty="0">
                <a:solidFill>
                  <a:srgbClr val="D0D0FF"/>
                </a:solidFill>
              </a:rPr>
              <a:t>strategy </a:t>
            </a:r>
            <a:r>
              <a:rPr lang="en-US" dirty="0"/>
              <a:t>= </a:t>
            </a:r>
            <a:r>
              <a:rPr lang="en-US" dirty="0" err="1"/>
              <a:t>GenerationType.</a:t>
            </a:r>
            <a:r>
              <a:rPr lang="en-US" i="1" dirty="0" err="1">
                <a:solidFill>
                  <a:srgbClr val="9876AA"/>
                </a:solidFill>
              </a:rPr>
              <a:t>IDENTITY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private </a:t>
            </a:r>
            <a:r>
              <a:rPr lang="en-US" dirty="0"/>
              <a:t>Integer </a:t>
            </a:r>
            <a:r>
              <a:rPr lang="en-US" dirty="0">
                <a:solidFill>
                  <a:srgbClr val="9876AA"/>
                </a:solidFill>
              </a:rPr>
              <a:t>id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private </a:t>
            </a:r>
            <a:r>
              <a:rPr lang="en-US" dirty="0"/>
              <a:t>String </a:t>
            </a:r>
            <a:r>
              <a:rPr lang="en-US" dirty="0" err="1">
                <a:solidFill>
                  <a:srgbClr val="9876AA"/>
                </a:solidFill>
              </a:rPr>
              <a:t>firstName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private </a:t>
            </a:r>
            <a:r>
              <a:rPr lang="en-US" dirty="0"/>
              <a:t>String </a:t>
            </a:r>
            <a:r>
              <a:rPr lang="en-US" dirty="0" err="1">
                <a:solidFill>
                  <a:srgbClr val="9876AA"/>
                </a:solidFill>
              </a:rPr>
              <a:t>secondName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/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>
                <a:solidFill>
                  <a:srgbClr val="BBB529"/>
                </a:solidFill>
              </a:rPr>
              <a:t>@Temporal</a:t>
            </a:r>
            <a:r>
              <a:rPr lang="en-US" dirty="0"/>
              <a:t>(</a:t>
            </a:r>
            <a:r>
              <a:rPr lang="en-US" dirty="0" err="1"/>
              <a:t>TemporalType.</a:t>
            </a:r>
            <a:r>
              <a:rPr lang="en-US" i="1" dirty="0" err="1">
                <a:solidFill>
                  <a:srgbClr val="9876AA"/>
                </a:solidFill>
              </a:rPr>
              <a:t>TIMESTAMP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private </a:t>
            </a:r>
            <a:r>
              <a:rPr lang="en-US" dirty="0"/>
              <a:t>Date </a:t>
            </a:r>
            <a:r>
              <a:rPr lang="en-US" dirty="0" err="1">
                <a:solidFill>
                  <a:srgbClr val="9876AA"/>
                </a:solidFill>
              </a:rPr>
              <a:t>birthDate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/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/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public </a:t>
            </a:r>
            <a:r>
              <a:rPr lang="en-US" dirty="0"/>
              <a:t>Integer </a:t>
            </a:r>
            <a:r>
              <a:rPr lang="en-US" dirty="0" err="1">
                <a:solidFill>
                  <a:srgbClr val="FFC66D"/>
                </a:solidFill>
              </a:rPr>
              <a:t>getId</a:t>
            </a:r>
            <a:r>
              <a:rPr lang="en-US" dirty="0"/>
              <a:t>() </a:t>
            </a:r>
            <a:r>
              <a:rPr lang="en-US" dirty="0" smtClean="0"/>
              <a:t>{ </a:t>
            </a:r>
            <a:r>
              <a:rPr lang="en-US" dirty="0" smtClean="0">
                <a:solidFill>
                  <a:srgbClr val="CC7832"/>
                </a:solidFill>
              </a:rPr>
              <a:t>return </a:t>
            </a:r>
            <a:r>
              <a:rPr lang="en-US" dirty="0">
                <a:solidFill>
                  <a:srgbClr val="9876AA"/>
                </a:solidFill>
              </a:rPr>
              <a:t>id</a:t>
            </a:r>
            <a:r>
              <a:rPr lang="en-US" dirty="0" smtClean="0">
                <a:solidFill>
                  <a:srgbClr val="CC7832"/>
                </a:solidFill>
              </a:rPr>
              <a:t>;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String </a:t>
            </a:r>
            <a:r>
              <a:rPr lang="en-US" dirty="0" err="1">
                <a:solidFill>
                  <a:srgbClr val="FFC66D"/>
                </a:solidFill>
              </a:rPr>
              <a:t>getFirstName</a:t>
            </a:r>
            <a:r>
              <a:rPr lang="en-US" dirty="0"/>
              <a:t>() </a:t>
            </a:r>
            <a:r>
              <a:rPr lang="en-US" dirty="0" smtClean="0"/>
              <a:t>{ </a:t>
            </a:r>
            <a:r>
              <a:rPr lang="en-US" dirty="0" smtClean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firstName</a:t>
            </a:r>
            <a:r>
              <a:rPr lang="en-US" dirty="0" smtClean="0">
                <a:solidFill>
                  <a:srgbClr val="CC7832"/>
                </a:solidFill>
              </a:rPr>
              <a:t>;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String </a:t>
            </a:r>
            <a:r>
              <a:rPr lang="en-US" dirty="0" err="1">
                <a:solidFill>
                  <a:srgbClr val="FFC66D"/>
                </a:solidFill>
              </a:rPr>
              <a:t>getSecondName</a:t>
            </a:r>
            <a:r>
              <a:rPr lang="en-US" dirty="0"/>
              <a:t>() </a:t>
            </a:r>
            <a:r>
              <a:rPr lang="en-US" dirty="0" smtClean="0"/>
              <a:t>{ </a:t>
            </a:r>
            <a:r>
              <a:rPr lang="en-US" dirty="0" smtClean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secondName</a:t>
            </a:r>
            <a:r>
              <a:rPr lang="en-US" dirty="0" smtClean="0">
                <a:solidFill>
                  <a:srgbClr val="CC7832"/>
                </a:solidFill>
              </a:rPr>
              <a:t>; </a:t>
            </a:r>
            <a:r>
              <a:rPr lang="en-US" dirty="0" smtClean="0"/>
              <a:t>}</a:t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Date </a:t>
            </a:r>
            <a:r>
              <a:rPr lang="en-US" dirty="0" err="1">
                <a:solidFill>
                  <a:srgbClr val="FFC66D"/>
                </a:solidFill>
              </a:rPr>
              <a:t>getBirthDate</a:t>
            </a:r>
            <a:r>
              <a:rPr lang="en-US" dirty="0"/>
              <a:t>() </a:t>
            </a:r>
            <a:r>
              <a:rPr lang="en-US" dirty="0" smtClean="0"/>
              <a:t>{ </a:t>
            </a:r>
            <a:r>
              <a:rPr lang="en-US" dirty="0" smtClean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birthDate</a:t>
            </a:r>
            <a:r>
              <a:rPr lang="en-US" dirty="0" smtClean="0">
                <a:solidFill>
                  <a:srgbClr val="CC7832"/>
                </a:solidFill>
              </a:rPr>
              <a:t>; </a:t>
            </a:r>
            <a:r>
              <a:rPr lang="en-US" dirty="0" smtClean="0"/>
              <a:t>}</a:t>
            </a:r>
            <a:r>
              <a:rPr lang="en-US" dirty="0"/>
              <a:t/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29213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smtClean="0"/>
              <a:t>Users Controller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2023" y="1196752"/>
            <a:ext cx="9134391" cy="5039072"/>
          </a:xfrm>
          <a:solidFill>
            <a:srgbClr val="424242"/>
          </a:solidFill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RestController</a:t>
            </a:r>
            <a:r>
              <a:rPr lang="en-US" dirty="0">
                <a:solidFill>
                  <a:srgbClr val="BBB529"/>
                </a:solidFill>
              </a:rPr>
              <a:t/>
            </a:r>
            <a:br>
              <a:rPr lang="en-US" dirty="0">
                <a:solidFill>
                  <a:srgbClr val="BBB529"/>
                </a:solidFill>
              </a:rPr>
            </a:b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RequestMapping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"/</a:t>
            </a:r>
            <a:r>
              <a:rPr lang="en-US" dirty="0" err="1">
                <a:solidFill>
                  <a:srgbClr val="6A8759"/>
                </a:solidFill>
              </a:rPr>
              <a:t>api</a:t>
            </a:r>
            <a:r>
              <a:rPr lang="en-US" dirty="0">
                <a:solidFill>
                  <a:srgbClr val="6A8759"/>
                </a:solidFill>
              </a:rPr>
              <a:t>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>
                <a:solidFill>
                  <a:srgbClr val="CC7832"/>
                </a:solidFill>
              </a:rPr>
              <a:t>public class </a:t>
            </a:r>
            <a:r>
              <a:rPr lang="en-US" dirty="0" err="1"/>
              <a:t>UsersController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Autowired</a:t>
            </a:r>
            <a:r>
              <a:rPr lang="en-US" dirty="0">
                <a:solidFill>
                  <a:srgbClr val="BBB529"/>
                </a:solidFill>
              </a:rPr>
              <a:t/>
            </a:r>
            <a:br>
              <a:rPr lang="en-US" dirty="0">
                <a:solidFill>
                  <a:srgbClr val="BBB529"/>
                </a:solidFill>
              </a:rPr>
            </a:br>
            <a:r>
              <a:rPr lang="en-US" dirty="0">
                <a:solidFill>
                  <a:srgbClr val="BBB529"/>
                </a:solidFill>
              </a:rPr>
              <a:t>    </a:t>
            </a:r>
            <a:r>
              <a:rPr lang="en-US" dirty="0" err="1"/>
              <a:t>UserRepository</a:t>
            </a:r>
            <a:r>
              <a:rPr lang="en-US" dirty="0"/>
              <a:t> </a:t>
            </a:r>
            <a:r>
              <a:rPr lang="en-US" dirty="0" err="1">
                <a:solidFill>
                  <a:srgbClr val="9876AA"/>
                </a:solidFill>
              </a:rPr>
              <a:t>userRepository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/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GetMapping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"/users"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List&lt;User&gt; </a:t>
            </a:r>
            <a:r>
              <a:rPr lang="en-US" dirty="0" err="1">
                <a:solidFill>
                  <a:srgbClr val="FFC66D"/>
                </a:solidFill>
              </a:rPr>
              <a:t>getAllUsers</a:t>
            </a:r>
            <a:r>
              <a:rPr lang="en-US" dirty="0"/>
              <a:t>() {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userRepository</a:t>
            </a:r>
            <a:r>
              <a:rPr lang="en-US" dirty="0" err="1"/>
              <a:t>.findAll</a:t>
            </a:r>
            <a:r>
              <a:rPr lang="en-US" dirty="0"/>
              <a:t>()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PostMapping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"/users"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User </a:t>
            </a:r>
            <a:r>
              <a:rPr lang="en-US" dirty="0" err="1">
                <a:solidFill>
                  <a:srgbClr val="FFC66D"/>
                </a:solidFill>
              </a:rPr>
              <a:t>createUser</a:t>
            </a:r>
            <a:r>
              <a:rPr lang="en-US" dirty="0"/>
              <a:t>(</a:t>
            </a:r>
            <a:r>
              <a:rPr lang="en-US" dirty="0">
                <a:solidFill>
                  <a:srgbClr val="BBB529"/>
                </a:solidFill>
              </a:rPr>
              <a:t>@Valid @</a:t>
            </a:r>
            <a:r>
              <a:rPr lang="en-US" dirty="0" err="1">
                <a:solidFill>
                  <a:srgbClr val="BBB529"/>
                </a:solidFill>
              </a:rPr>
              <a:t>RequestBody</a:t>
            </a:r>
            <a:r>
              <a:rPr lang="en-US" dirty="0">
                <a:solidFill>
                  <a:srgbClr val="BBB529"/>
                </a:solidFill>
              </a:rPr>
              <a:t> </a:t>
            </a:r>
            <a:r>
              <a:rPr lang="en-US" dirty="0"/>
              <a:t>User user) {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userRepository</a:t>
            </a:r>
            <a:r>
              <a:rPr lang="en-US" dirty="0" err="1"/>
              <a:t>.save</a:t>
            </a:r>
            <a:r>
              <a:rPr lang="en-US" dirty="0"/>
              <a:t>(user)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GetMapping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"/users/{id}"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</a:t>
            </a:r>
            <a:r>
              <a:rPr lang="en-US" dirty="0"/>
              <a:t>User </a:t>
            </a:r>
            <a:r>
              <a:rPr lang="en-US" dirty="0" err="1">
                <a:solidFill>
                  <a:srgbClr val="FFC66D"/>
                </a:solidFill>
              </a:rPr>
              <a:t>getUserById</a:t>
            </a:r>
            <a:r>
              <a:rPr lang="en-US" dirty="0"/>
              <a:t>(</a:t>
            </a:r>
            <a:r>
              <a:rPr lang="en-US" dirty="0">
                <a:solidFill>
                  <a:srgbClr val="BBB529"/>
                </a:solidFill>
              </a:rPr>
              <a:t>@</a:t>
            </a:r>
            <a:r>
              <a:rPr lang="en-US" dirty="0" err="1">
                <a:solidFill>
                  <a:srgbClr val="BBB529"/>
                </a:solidFill>
              </a:rPr>
              <a:t>PathVariable</a:t>
            </a:r>
            <a:r>
              <a:rPr lang="en-US" dirty="0"/>
              <a:t>(</a:t>
            </a:r>
            <a:r>
              <a:rPr lang="en-US" dirty="0">
                <a:solidFill>
                  <a:srgbClr val="D0D0FF"/>
                </a:solidFill>
              </a:rPr>
              <a:t>value </a:t>
            </a:r>
            <a:r>
              <a:rPr lang="en-US" dirty="0"/>
              <a:t>= </a:t>
            </a:r>
            <a:r>
              <a:rPr lang="en-US" dirty="0">
                <a:solidFill>
                  <a:srgbClr val="6A8759"/>
                </a:solidFill>
              </a:rPr>
              <a:t>"id"</a:t>
            </a:r>
            <a:r>
              <a:rPr lang="en-US" dirty="0"/>
              <a:t>) Integer </a:t>
            </a:r>
            <a:r>
              <a:rPr lang="en-US" dirty="0" err="1"/>
              <a:t>userId</a:t>
            </a:r>
            <a:r>
              <a:rPr lang="en-US" dirty="0"/>
              <a:t>) {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>
                <a:solidFill>
                  <a:srgbClr val="CC7832"/>
                </a:solidFill>
              </a:rPr>
              <a:t>return </a:t>
            </a:r>
            <a:r>
              <a:rPr lang="en-US" dirty="0" err="1">
                <a:solidFill>
                  <a:srgbClr val="9876AA"/>
                </a:solidFill>
              </a:rPr>
              <a:t>userRepository</a:t>
            </a:r>
            <a:r>
              <a:rPr lang="en-US" dirty="0" err="1"/>
              <a:t>.findById</a:t>
            </a:r>
            <a:r>
              <a:rPr lang="en-US" dirty="0"/>
              <a:t>(</a:t>
            </a:r>
            <a:r>
              <a:rPr lang="en-US" dirty="0" err="1"/>
              <a:t>userId</a:t>
            </a:r>
            <a:r>
              <a:rPr lang="en-US" dirty="0"/>
              <a:t>)</a:t>
            </a:r>
            <a:br>
              <a:rPr lang="en-US" dirty="0"/>
            </a:br>
            <a:r>
              <a:rPr lang="en-US" dirty="0"/>
              <a:t>                .</a:t>
            </a:r>
            <a:r>
              <a:rPr lang="en-US" dirty="0" err="1"/>
              <a:t>orElseThrow</a:t>
            </a:r>
            <a:r>
              <a:rPr lang="en-US" dirty="0"/>
              <a:t>(() -&gt; </a:t>
            </a:r>
            <a:r>
              <a:rPr lang="en-US" dirty="0">
                <a:solidFill>
                  <a:srgbClr val="CC7832"/>
                </a:solidFill>
              </a:rPr>
              <a:t>new </a:t>
            </a:r>
            <a:r>
              <a:rPr lang="en-US" dirty="0" err="1"/>
              <a:t>ResourceNotFoundException</a:t>
            </a:r>
            <a:r>
              <a:rPr lang="en-US" dirty="0"/>
              <a:t>(</a:t>
            </a:r>
            <a:r>
              <a:rPr lang="en-US" dirty="0">
                <a:solidFill>
                  <a:srgbClr val="6A8759"/>
                </a:solidFill>
              </a:rPr>
              <a:t>"User"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>
                <a:solidFill>
                  <a:srgbClr val="6A8759"/>
                </a:solidFill>
              </a:rPr>
              <a:t>"id"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 err="1">
                <a:solidFill>
                  <a:srgbClr val="B389C5"/>
                </a:solidFill>
              </a:rPr>
              <a:t>userId</a:t>
            </a:r>
            <a:r>
              <a:rPr lang="en-US" dirty="0"/>
              <a:t>))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/>
              <a:t>}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r>
              <a:rPr lang="en-US" dirty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23845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Users Service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Build Users Service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Run </a:t>
            </a:r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Open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22413" y="2492896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</a:t>
            </a:r>
            <a:r>
              <a:rPr lang="en-US" sz="2400" dirty="0" smtClean="0"/>
              <a:t> </a:t>
            </a:r>
            <a:r>
              <a:rPr lang="en-US" sz="2400" dirty="0" err="1" smtClean="0"/>
              <a:t>mvn</a:t>
            </a:r>
            <a:r>
              <a:rPr lang="en-US" sz="2400" dirty="0" smtClean="0"/>
              <a:t> package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522411" y="3895844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</a:t>
            </a:r>
            <a:r>
              <a:rPr lang="en-US" sz="2400" dirty="0" smtClean="0"/>
              <a:t> </a:t>
            </a:r>
            <a:r>
              <a:rPr lang="en-US" sz="2400" dirty="0"/>
              <a:t>java -jar </a:t>
            </a:r>
            <a:r>
              <a:rPr lang="en-US" sz="2400" dirty="0" smtClean="0"/>
              <a:t>target/users-1.0.0.jar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533977" y="5333877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  <a:hlinkClick r:id="rId2"/>
              </a:rPr>
              <a:t>http://localhost:8080/</a:t>
            </a:r>
            <a:r>
              <a:rPr lang="en-US" sz="2400" dirty="0" err="1" smtClean="0">
                <a:solidFill>
                  <a:srgbClr val="00B050"/>
                </a:solidFill>
                <a:hlinkClick r:id="rId2"/>
              </a:rPr>
              <a:t>api</a:t>
            </a:r>
            <a:r>
              <a:rPr lang="en-US" sz="2400" dirty="0" smtClean="0">
                <a:solidFill>
                  <a:srgbClr val="00B050"/>
                </a:solidFill>
                <a:hlinkClick r:id="rId2"/>
              </a:rPr>
              <a:t>/users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041572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87760"/>
          </a:xfrm>
        </p:spPr>
        <p:txBody>
          <a:bodyPr/>
          <a:lstStyle/>
          <a:p>
            <a:r>
              <a:rPr lang="en-US" dirty="0" smtClean="0"/>
              <a:t>Users Service on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484783"/>
            <a:ext cx="9134391" cy="4535017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Service file: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32023" y="2276872"/>
            <a:ext cx="9134391" cy="374292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v1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Service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  type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NodePort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  ports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D4D4D4"/>
                </a:solidFill>
                <a:latin typeface="Menlo" charset="0"/>
              </a:rPr>
              <a:t>  - </a:t>
            </a:r>
            <a:r>
              <a:rPr lang="en-US" sz="1800" dirty="0">
                <a:solidFill>
                  <a:srgbClr val="569CD6"/>
                </a:solidFill>
                <a:latin typeface="Menlo" charset="0"/>
              </a:rPr>
              <a:t>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 smtClean="0">
                <a:solidFill>
                  <a:srgbClr val="B5CEA8"/>
                </a:solidFill>
                <a:latin typeface="Menlo" charset="0"/>
              </a:rPr>
              <a:t>8080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B5CEA8"/>
                </a:solidFill>
                <a:latin typeface="Menlo" charset="0"/>
              </a:rPr>
              <a:t> </a:t>
            </a:r>
            <a:r>
              <a:rPr lang="en-US" sz="1800" dirty="0" smtClean="0">
                <a:solidFill>
                  <a:srgbClr val="B5CEA8"/>
                </a:solidFill>
                <a:latin typeface="Menlo" charset="0"/>
              </a:rPr>
              <a:t>   </a:t>
            </a:r>
            <a:r>
              <a:rPr lang="en-US" sz="1800" dirty="0" err="1" smtClean="0">
                <a:solidFill>
                  <a:srgbClr val="569CD6"/>
                </a:solidFill>
                <a:latin typeface="Menlo" charset="0"/>
              </a:rPr>
              <a:t>nodePort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 smtClean="0">
                <a:solidFill>
                  <a:srgbClr val="B5CEA8"/>
                </a:solidFill>
                <a:latin typeface="Menlo" charset="0"/>
              </a:rPr>
              <a:t>30001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  selector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smtClean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9685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15752"/>
          </a:xfrm>
        </p:spPr>
        <p:txBody>
          <a:bodyPr/>
          <a:lstStyle/>
          <a:p>
            <a:r>
              <a:rPr lang="en-US" dirty="0" smtClean="0"/>
              <a:t>Users Service on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484785"/>
            <a:ext cx="9134391" cy="453501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Deployment file: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22413" y="2060848"/>
            <a:ext cx="9134391" cy="439100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extensions/v1beta1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Deployment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-deployment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replicas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template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metadata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labels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app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spec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containers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    -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name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image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index.docker.io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mateuszdyminski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/zero-java:v1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ports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: 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        - </a:t>
            </a:r>
            <a:r>
              <a:rPr lang="en-US" sz="1400" dirty="0" err="1">
                <a:solidFill>
                  <a:srgbClr val="569CD6"/>
                </a:solidFill>
                <a:latin typeface="Menlo" charset="0"/>
              </a:rPr>
              <a:t>containerPort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8080</a:t>
            </a:r>
            <a:endParaRPr lang="en-US" sz="14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1405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Zero Downtime Deployment</a:t>
            </a:r>
          </a:p>
          <a:p>
            <a:r>
              <a:rPr lang="en-US" sz="2800" dirty="0"/>
              <a:t>Kubernetes </a:t>
            </a:r>
          </a:p>
          <a:p>
            <a:r>
              <a:rPr lang="en-US" sz="2800" dirty="0"/>
              <a:t>Demo Application</a:t>
            </a:r>
          </a:p>
          <a:p>
            <a:r>
              <a:rPr lang="en-US" sz="2800" dirty="0"/>
              <a:t>Graceful Shutdown</a:t>
            </a:r>
          </a:p>
          <a:p>
            <a:r>
              <a:rPr lang="en-US" sz="2800" dirty="0" smtClean="0"/>
              <a:t>Deployments demo</a:t>
            </a:r>
            <a:endParaRPr lang="en-US" sz="2800" dirty="0"/>
          </a:p>
          <a:p>
            <a:r>
              <a:rPr lang="en-US" sz="2800" dirty="0"/>
              <a:t>Summary</a:t>
            </a:r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37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Demo Users Service on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MySQL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service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Deployment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Open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33977" y="3431678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apply </a:t>
            </a:r>
            <a:r>
              <a:rPr lang="mr-IN" sz="2400" dirty="0" smtClean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01_users_srv.yaml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533977" y="4538899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kubectl</a:t>
            </a:r>
            <a:r>
              <a:rPr lang="en-US" sz="2400" dirty="0">
                <a:solidFill>
                  <a:srgbClr val="00B050"/>
                </a:solidFill>
              </a:rPr>
              <a:t> apply </a:t>
            </a:r>
            <a:r>
              <a:rPr lang="mr-IN" sz="2400" dirty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</a:t>
            </a:r>
            <a:r>
              <a:rPr lang="en-US" sz="2400" dirty="0" smtClean="0">
                <a:solidFill>
                  <a:srgbClr val="00B050"/>
                </a:solidFill>
              </a:rPr>
              <a:t>02_deployment.yaml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533977" y="5646120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  <a:hlinkClick r:id="rId2"/>
              </a:rPr>
              <a:t>http://192.168.99.100:30001/api/users</a:t>
            </a:r>
            <a:endParaRPr lang="en-US" sz="2400" dirty="0"/>
          </a:p>
        </p:txBody>
      </p:sp>
      <p:sp>
        <p:nvSpPr>
          <p:cNvPr id="9" name="TextBox 8"/>
          <p:cNvSpPr txBox="1"/>
          <p:nvPr/>
        </p:nvSpPr>
        <p:spPr>
          <a:xfrm>
            <a:off x="1533977" y="2324457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pl-PL" sz="2400" dirty="0" err="1" smtClean="0">
                <a:solidFill>
                  <a:srgbClr val="00B050"/>
                </a:solidFill>
              </a:rPr>
              <a:t>helm</a:t>
            </a:r>
            <a:r>
              <a:rPr lang="pl-PL" sz="2400" dirty="0" smtClean="0">
                <a:solidFill>
                  <a:srgbClr val="00B050"/>
                </a:solidFill>
              </a:rPr>
              <a:t> </a:t>
            </a:r>
            <a:r>
              <a:rPr lang="pl-PL" sz="2400" dirty="0" err="1" smtClean="0">
                <a:solidFill>
                  <a:srgbClr val="00B050"/>
                </a:solidFill>
              </a:rPr>
              <a:t>install</a:t>
            </a:r>
            <a:r>
              <a:rPr lang="pl-PL" sz="2400" dirty="0" smtClean="0">
                <a:solidFill>
                  <a:srgbClr val="00B050"/>
                </a:solidFill>
              </a:rPr>
              <a:t> </a:t>
            </a:r>
            <a:r>
              <a:rPr lang="pl-PL" sz="2400" dirty="0" err="1" smtClean="0">
                <a:solidFill>
                  <a:srgbClr val="00B050"/>
                </a:solidFill>
              </a:rPr>
              <a:t>stable</a:t>
            </a:r>
            <a:r>
              <a:rPr lang="pl-PL" sz="2400" dirty="0" smtClean="0">
                <a:solidFill>
                  <a:srgbClr val="00B050"/>
                </a:solidFill>
              </a:rPr>
              <a:t>/</a:t>
            </a:r>
            <a:r>
              <a:rPr lang="pl-PL" sz="2400" dirty="0" err="1" smtClean="0">
                <a:solidFill>
                  <a:srgbClr val="00B050"/>
                </a:solidFill>
              </a:rPr>
              <a:t>mysql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8928492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/>
          <a:lstStyle/>
          <a:p>
            <a:r>
              <a:rPr lang="en-US" dirty="0" smtClean="0"/>
              <a:t>Rolling update deployment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14" y="872018"/>
            <a:ext cx="3118296" cy="31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2518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2023" y="164976"/>
            <a:ext cx="9144001" cy="599728"/>
          </a:xfrm>
        </p:spPr>
        <p:txBody>
          <a:bodyPr/>
          <a:lstStyle/>
          <a:p>
            <a:r>
              <a:rPr lang="en-US" dirty="0" smtClean="0"/>
              <a:t>Rolling Update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692696"/>
            <a:ext cx="9134391" cy="5327105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Deployment file: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41633" y="1292424"/>
            <a:ext cx="9134391" cy="5400600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extensions/v1beta1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Deployment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350" dirty="0" err="1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-deployment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replicas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 smtClean="0">
                <a:solidFill>
                  <a:srgbClr val="B5CEA8"/>
                </a:solidFill>
                <a:latin typeface="Menlo" charset="0"/>
              </a:rPr>
              <a:t>1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strategy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type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 err="1">
                <a:solidFill>
                  <a:srgbClr val="CE9178"/>
                </a:solidFill>
                <a:latin typeface="Menlo" charset="0"/>
              </a:rPr>
              <a:t>RollingUpdate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</a:t>
            </a:r>
            <a:r>
              <a:rPr lang="en-US" sz="1350" dirty="0" err="1" smtClean="0">
                <a:solidFill>
                  <a:srgbClr val="569CD6"/>
                </a:solidFill>
                <a:latin typeface="Menlo" charset="0"/>
              </a:rPr>
              <a:t>rollingUpdate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</a:t>
            </a:r>
            <a:r>
              <a:rPr lang="en-US" sz="1350" dirty="0" err="1" smtClean="0">
                <a:solidFill>
                  <a:srgbClr val="569CD6"/>
                </a:solidFill>
                <a:latin typeface="Menlo" charset="0"/>
              </a:rPr>
              <a:t>maxUnavailable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B5CEA8"/>
                </a:solidFill>
                <a:latin typeface="Menlo" charset="0"/>
              </a:rPr>
              <a:t>0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</a:t>
            </a:r>
            <a:r>
              <a:rPr lang="en-US" sz="1350" dirty="0" err="1" smtClean="0">
                <a:solidFill>
                  <a:srgbClr val="569CD6"/>
                </a:solidFill>
                <a:latin typeface="Menlo" charset="0"/>
              </a:rPr>
              <a:t>maxSurge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 smtClean="0">
                <a:solidFill>
                  <a:srgbClr val="B5CEA8"/>
                </a:solidFill>
                <a:latin typeface="Menlo" charset="0"/>
              </a:rPr>
              <a:t>1</a:t>
            </a:r>
            <a:endParaRPr lang="en-US" sz="1350" dirty="0" smtClean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template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metadata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labels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  app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35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spec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containers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D4D4D4"/>
                </a:solidFill>
                <a:latin typeface="Menlo" charset="0"/>
              </a:rPr>
              <a:t>      - </a:t>
            </a:r>
            <a:r>
              <a:rPr lang="en-US" sz="1350" dirty="0">
                <a:solidFill>
                  <a:srgbClr val="569CD6"/>
                </a:solidFill>
                <a:latin typeface="Menlo" charset="0"/>
              </a:rPr>
              <a:t>name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35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        image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 err="1" smtClean="0">
                <a:solidFill>
                  <a:srgbClr val="CE9178"/>
                </a:solidFill>
                <a:latin typeface="Menlo" charset="0"/>
              </a:rPr>
              <a:t>index.docker.io</a:t>
            </a:r>
            <a:r>
              <a:rPr lang="en-US" sz="1350" dirty="0" smtClean="0">
                <a:solidFill>
                  <a:srgbClr val="CE9178"/>
                </a:solidFill>
                <a:latin typeface="Menlo" charset="0"/>
              </a:rPr>
              <a:t>/</a:t>
            </a:r>
            <a:r>
              <a:rPr lang="en-US" sz="1350" dirty="0" err="1" smtClean="0">
                <a:solidFill>
                  <a:srgbClr val="CE9178"/>
                </a:solidFill>
                <a:latin typeface="Menlo" charset="0"/>
              </a:rPr>
              <a:t>mateuszdyminski</a:t>
            </a:r>
            <a:r>
              <a:rPr lang="en-US" sz="1350" dirty="0" smtClean="0">
                <a:solidFill>
                  <a:srgbClr val="CE9178"/>
                </a:solidFill>
                <a:latin typeface="Menlo" charset="0"/>
              </a:rPr>
              <a:t>/zero-java:v1</a:t>
            </a:r>
            <a:endParaRPr lang="en-US" sz="1350" dirty="0" smtClean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350" dirty="0" smtClean="0">
                <a:solidFill>
                  <a:srgbClr val="D4D4D4"/>
                </a:solidFill>
                <a:latin typeface="Menlo" charset="0"/>
              </a:rPr>
              <a:t>       </a:t>
            </a:r>
            <a:r>
              <a:rPr lang="en-US" sz="1350" dirty="0" smtClean="0">
                <a:solidFill>
                  <a:srgbClr val="569CD6"/>
                </a:solidFill>
                <a:latin typeface="Menlo" charset="0"/>
              </a:rPr>
              <a:t>ports</a:t>
            </a:r>
            <a:r>
              <a:rPr lang="en-US" sz="1350" dirty="0" smtClean="0">
                <a:solidFill>
                  <a:srgbClr val="D4D4D4"/>
                </a:solidFill>
                <a:latin typeface="Menlo" charset="0"/>
              </a:rPr>
              <a:t>: </a:t>
            </a:r>
            <a:endParaRPr lang="en-US" sz="135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350" dirty="0" smtClean="0">
                <a:solidFill>
                  <a:srgbClr val="D4D4D4"/>
                </a:solidFill>
                <a:latin typeface="Menlo" charset="0"/>
              </a:rPr>
              <a:t>          - </a:t>
            </a:r>
            <a:r>
              <a:rPr lang="en-US" sz="1350" dirty="0" err="1">
                <a:solidFill>
                  <a:srgbClr val="569CD6"/>
                </a:solidFill>
                <a:latin typeface="Menlo" charset="0"/>
              </a:rPr>
              <a:t>containerPort</a:t>
            </a:r>
            <a:r>
              <a:rPr lang="en-US" sz="135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350" dirty="0">
                <a:solidFill>
                  <a:srgbClr val="B5CEA8"/>
                </a:solidFill>
                <a:latin typeface="Menlo" charset="0"/>
              </a:rPr>
              <a:t>8080</a:t>
            </a:r>
            <a:endParaRPr lang="en-US" sz="135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5" name="Left Brace 4"/>
          <p:cNvSpPr/>
          <p:nvPr/>
        </p:nvSpPr>
        <p:spPr>
          <a:xfrm>
            <a:off x="1374356" y="2889810"/>
            <a:ext cx="180529" cy="1152128"/>
          </a:xfrm>
          <a:prstGeom prst="leftBrace">
            <a:avLst/>
          </a:prstGeom>
          <a:noFill/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375649" y="3142708"/>
            <a:ext cx="10081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Rolling Update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6444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15752"/>
          </a:xfrm>
        </p:spPr>
        <p:txBody>
          <a:bodyPr/>
          <a:lstStyle/>
          <a:p>
            <a:r>
              <a:rPr lang="en-US" b="1" dirty="0" err="1" smtClean="0"/>
              <a:t>maxUnavailable</a:t>
            </a:r>
            <a:r>
              <a:rPr lang="en-US" b="1" dirty="0" smtClean="0"/>
              <a:t> and </a:t>
            </a:r>
            <a:r>
              <a:rPr lang="en-US" b="1" dirty="0" err="1"/>
              <a:t>maxSurge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412776"/>
            <a:ext cx="9134391" cy="482453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err="1"/>
              <a:t>maxUnavailable</a:t>
            </a:r>
            <a:r>
              <a:rPr lang="en-US" b="1" dirty="0"/>
              <a:t>:</a:t>
            </a:r>
            <a:endParaRPr lang="en-US" dirty="0"/>
          </a:p>
          <a:p>
            <a:pPr lvl="1"/>
            <a:r>
              <a:rPr lang="en-US" dirty="0"/>
              <a:t>The number of pods that may be unavailable during the deployment. This is relative to the </a:t>
            </a:r>
            <a:r>
              <a:rPr lang="en-US" i="1" dirty="0"/>
              <a:t>desired</a:t>
            </a:r>
            <a:r>
              <a:rPr lang="en-US" dirty="0"/>
              <a:t> number, specified in replicas.</a:t>
            </a:r>
          </a:p>
          <a:p>
            <a:pPr lvl="1"/>
            <a:r>
              <a:rPr lang="en-US" dirty="0"/>
              <a:t>It can be either an absolute number or a percentage.</a:t>
            </a:r>
          </a:p>
          <a:p>
            <a:pPr lvl="1"/>
            <a:r>
              <a:rPr lang="en-US" dirty="0"/>
              <a:t>It should obviously be lower than the number of replicas, or no pods may remain available during the update.</a:t>
            </a:r>
          </a:p>
          <a:p>
            <a:pPr marL="0" indent="0">
              <a:buNone/>
            </a:pPr>
            <a:r>
              <a:rPr lang="en-US" b="1" dirty="0" err="1"/>
              <a:t>maxSurge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(additional) number of pods that can be created, on top of the </a:t>
            </a:r>
            <a:r>
              <a:rPr lang="en-US" i="1" dirty="0" smtClean="0"/>
              <a:t>desired </a:t>
            </a:r>
            <a:r>
              <a:rPr lang="en-US" dirty="0" smtClean="0"/>
              <a:t>number </a:t>
            </a:r>
            <a:r>
              <a:rPr lang="en-US" dirty="0"/>
              <a:t>of replicas.</a:t>
            </a:r>
          </a:p>
          <a:p>
            <a:pPr lvl="1"/>
            <a:r>
              <a:rPr lang="en-US" dirty="0"/>
              <a:t>This too can be either an absolute number or a percentage.</a:t>
            </a:r>
          </a:p>
          <a:p>
            <a:pPr lvl="1"/>
            <a:r>
              <a:rPr lang="en-US" dirty="0"/>
              <a:t>A higher number may speed up the deployment, but will also require more system resources.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5518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update deployment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Deploy new version of our Application: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pl-PL" dirty="0" smtClean="0"/>
              <a:t>To </a:t>
            </a:r>
            <a:r>
              <a:rPr lang="pl-PL" dirty="0" err="1" smtClean="0"/>
              <a:t>check</a:t>
            </a:r>
            <a:r>
              <a:rPr lang="pl-PL" dirty="0" smtClean="0"/>
              <a:t> </a:t>
            </a:r>
            <a:r>
              <a:rPr lang="pl-PL" dirty="0" err="1" smtClean="0"/>
              <a:t>if</a:t>
            </a:r>
            <a:r>
              <a:rPr lang="pl-PL" dirty="0" smtClean="0"/>
              <a:t> </a:t>
            </a:r>
            <a:r>
              <a:rPr lang="pl-PL" dirty="0" err="1" smtClean="0"/>
              <a:t>it’s</a:t>
            </a:r>
            <a:r>
              <a:rPr lang="pl-PL" dirty="0" smtClean="0"/>
              <a:t> </a:t>
            </a:r>
            <a:r>
              <a:rPr lang="en-US" dirty="0" smtClean="0"/>
              <a:t>Zero-Downtime: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533977" y="2324457"/>
            <a:ext cx="9237141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set image deployments/users-</a:t>
            </a:r>
            <a:r>
              <a:rPr lang="en-US" sz="2400" dirty="0" err="1">
                <a:solidFill>
                  <a:srgbClr val="00B050"/>
                </a:solidFill>
              </a:rPr>
              <a:t>api</a:t>
            </a:r>
            <a:r>
              <a:rPr lang="en-US" sz="2400" dirty="0">
                <a:solidFill>
                  <a:srgbClr val="00B050"/>
                </a:solidFill>
              </a:rPr>
              <a:t>-deployment </a:t>
            </a:r>
            <a:r>
              <a:rPr lang="en-US" sz="2400" dirty="0" smtClean="0">
                <a:solidFill>
                  <a:srgbClr val="00B050"/>
                </a:solidFill>
              </a:rPr>
              <a:t>users-</a:t>
            </a:r>
            <a:r>
              <a:rPr lang="en-US" sz="2400" dirty="0" err="1" smtClean="0">
                <a:solidFill>
                  <a:srgbClr val="00B050"/>
                </a:solidFill>
              </a:rPr>
              <a:t>api</a:t>
            </a:r>
            <a:r>
              <a:rPr lang="en-US" sz="2400" dirty="0" smtClean="0">
                <a:solidFill>
                  <a:srgbClr val="00B050"/>
                </a:solidFill>
              </a:rPr>
              <a:t>=</a:t>
            </a:r>
            <a:r>
              <a:rPr lang="en-US" sz="2400" dirty="0" err="1" smtClean="0">
                <a:solidFill>
                  <a:srgbClr val="00B050"/>
                </a:solidFill>
              </a:rPr>
              <a:t>mateuszdyminski</a:t>
            </a:r>
            <a:r>
              <a:rPr lang="en-US" sz="2400" dirty="0" smtClean="0">
                <a:solidFill>
                  <a:srgbClr val="00B050"/>
                </a:solidFill>
              </a:rPr>
              <a:t>/zero-java:v2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555634" y="3856424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wrk</a:t>
            </a:r>
            <a:r>
              <a:rPr lang="en-US" sz="2400" dirty="0">
                <a:solidFill>
                  <a:srgbClr val="00B050"/>
                </a:solidFill>
              </a:rPr>
              <a:t> -c 10 -d 50s http://</a:t>
            </a:r>
            <a:r>
              <a:rPr lang="en-US" sz="2400" dirty="0" smtClean="0">
                <a:solidFill>
                  <a:srgbClr val="00B050"/>
                </a:solidFill>
              </a:rPr>
              <a:t>192.168.99.100:30001/</a:t>
            </a:r>
            <a:r>
              <a:rPr lang="en-US" sz="2400" dirty="0" err="1" smtClean="0">
                <a:solidFill>
                  <a:srgbClr val="00B050"/>
                </a:solidFill>
              </a:rPr>
              <a:t>api</a:t>
            </a:r>
            <a:r>
              <a:rPr lang="en-US" sz="2400" dirty="0" smtClean="0">
                <a:solidFill>
                  <a:srgbClr val="00B050"/>
                </a:solidFill>
              </a:rPr>
              <a:t>/users/1 &amp;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55632" y="4848556"/>
            <a:ext cx="9237141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set image deployments/users-</a:t>
            </a:r>
            <a:r>
              <a:rPr lang="en-US" sz="2400" dirty="0" err="1">
                <a:solidFill>
                  <a:srgbClr val="00B050"/>
                </a:solidFill>
              </a:rPr>
              <a:t>api</a:t>
            </a:r>
            <a:r>
              <a:rPr lang="en-US" sz="2400" dirty="0">
                <a:solidFill>
                  <a:srgbClr val="00B050"/>
                </a:solidFill>
              </a:rPr>
              <a:t>-deployment users-</a:t>
            </a:r>
            <a:r>
              <a:rPr lang="en-US" sz="2400" dirty="0" err="1">
                <a:solidFill>
                  <a:srgbClr val="00B050"/>
                </a:solidFill>
              </a:rPr>
              <a:t>api</a:t>
            </a:r>
            <a:r>
              <a:rPr lang="en-US" sz="2400" dirty="0">
                <a:solidFill>
                  <a:srgbClr val="00B050"/>
                </a:solidFill>
              </a:rPr>
              <a:t>=</a:t>
            </a:r>
            <a:r>
              <a:rPr lang="en-US" sz="2400" dirty="0" err="1">
                <a:solidFill>
                  <a:srgbClr val="00B050"/>
                </a:solidFill>
              </a:rPr>
              <a:t>mateuszdyminski</a:t>
            </a:r>
            <a:r>
              <a:rPr lang="en-US" sz="2400" dirty="0">
                <a:solidFill>
                  <a:srgbClr val="00B050"/>
                </a:solidFill>
              </a:rPr>
              <a:t>/zero-java:v2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555633" y="4352490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sleep 1 &amp;&amp;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2469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Graceful Shutdown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94021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Graceful Shutdown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We can speak about the graceful shutdown of our application, when all of the resources it used and all of the traffic and/or data processing what it handled are closed and released </a:t>
            </a:r>
            <a:r>
              <a:rPr lang="en-US" sz="3200" dirty="0" smtClean="0"/>
              <a:t>properly.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r>
              <a:rPr lang="en-US" sz="3200" dirty="0"/>
              <a:t>It means that no database connection remains open and no ongoing request fails because we stop our application.</a:t>
            </a:r>
          </a:p>
        </p:txBody>
      </p:sp>
    </p:spTree>
    <p:extLst>
      <p:ext uri="{BB962C8B-B14F-4D97-AF65-F5344CB8AC3E}">
        <p14:creationId xmlns:p14="http://schemas.microsoft.com/office/powerpoint/2010/main" val="371328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Scenario </a:t>
            </a:r>
            <a:r>
              <a:rPr lang="en-US" dirty="0"/>
              <a:t>for a graceful web server </a:t>
            </a:r>
            <a:r>
              <a:rPr lang="en-US" dirty="0" smtClean="0"/>
              <a:t>shutdown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2420888"/>
            <a:ext cx="9134391" cy="3598912"/>
          </a:xfrm>
        </p:spPr>
        <p:txBody>
          <a:bodyPr>
            <a:normAutofit/>
          </a:bodyPr>
          <a:lstStyle/>
          <a:p>
            <a:r>
              <a:rPr lang="en-US" sz="2800" dirty="0"/>
              <a:t>App gets notification to stop </a:t>
            </a:r>
            <a:r>
              <a:rPr lang="en-US" sz="2800" i="1" dirty="0"/>
              <a:t>(received SIGTERM)</a:t>
            </a:r>
            <a:endParaRPr lang="en-US" sz="2800" dirty="0"/>
          </a:p>
          <a:p>
            <a:r>
              <a:rPr lang="en-US" sz="2800" dirty="0"/>
              <a:t>App lets know the load balancer that it’s not ready for newer requests</a:t>
            </a:r>
          </a:p>
          <a:p>
            <a:r>
              <a:rPr lang="en-US" sz="2800" dirty="0"/>
              <a:t>App served all the ongoing requests</a:t>
            </a:r>
          </a:p>
          <a:p>
            <a:r>
              <a:rPr lang="en-US" sz="2800" dirty="0"/>
              <a:t>App releases all of the resources correctly: DB, queue, etc.</a:t>
            </a:r>
          </a:p>
          <a:p>
            <a:r>
              <a:rPr lang="en-US" sz="2800" dirty="0"/>
              <a:t>App exits with "success" status code </a:t>
            </a:r>
            <a:r>
              <a:rPr lang="en-US" sz="2800" dirty="0" smtClean="0"/>
              <a:t>- usually ”</a:t>
            </a:r>
            <a:r>
              <a:rPr lang="ru-RU" sz="2800" dirty="0" smtClean="0"/>
              <a:t>0</a:t>
            </a:r>
            <a:r>
              <a:rPr lang="en-US" sz="2800" dirty="0" smtClean="0"/>
              <a:t>” - zero</a:t>
            </a:r>
            <a:endParaRPr lang="en-US" sz="2800" dirty="0"/>
          </a:p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35562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260648"/>
            <a:ext cx="9144001" cy="648072"/>
          </a:xfrm>
        </p:spPr>
        <p:txBody>
          <a:bodyPr>
            <a:normAutofit/>
          </a:bodyPr>
          <a:lstStyle/>
          <a:p>
            <a:r>
              <a:rPr lang="en-US" dirty="0" smtClean="0"/>
              <a:t>Graceful Shutdown </a:t>
            </a:r>
            <a:r>
              <a:rPr lang="en-US" smtClean="0"/>
              <a:t>with Kubernetes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908720"/>
            <a:ext cx="9134391" cy="5688631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App </a:t>
            </a:r>
            <a:r>
              <a:rPr lang="en-US" dirty="0"/>
              <a:t>receives </a:t>
            </a:r>
            <a:r>
              <a:rPr lang="en-US" i="1" dirty="0"/>
              <a:t>SIGTERM</a:t>
            </a:r>
            <a:r>
              <a:rPr lang="en-US" dirty="0"/>
              <a:t> signal because Kubernetes wants to stop </a:t>
            </a:r>
            <a:r>
              <a:rPr lang="en-US" dirty="0" smtClean="0"/>
              <a:t>it</a:t>
            </a:r>
            <a:endParaRPr lang="en-US" dirty="0"/>
          </a:p>
          <a:p>
            <a:r>
              <a:rPr lang="en-US" dirty="0"/>
              <a:t>App </a:t>
            </a:r>
            <a:r>
              <a:rPr lang="en-US" i="1" dirty="0"/>
              <a:t>(pod)</a:t>
            </a:r>
            <a:r>
              <a:rPr lang="en-US" dirty="0"/>
              <a:t> starts to return 500 for GET /health to let </a:t>
            </a:r>
            <a:r>
              <a:rPr lang="en-US" dirty="0" err="1"/>
              <a:t>readinessProbe</a:t>
            </a:r>
            <a:r>
              <a:rPr lang="en-US" i="1" dirty="0"/>
              <a:t>(Service)</a:t>
            </a:r>
            <a:r>
              <a:rPr lang="en-US" dirty="0"/>
              <a:t> know that it's not ready to receive more requests.</a:t>
            </a:r>
          </a:p>
          <a:p>
            <a:r>
              <a:rPr lang="en-US" dirty="0"/>
              <a:t>Kubernetes </a:t>
            </a:r>
            <a:r>
              <a:rPr lang="en-US" dirty="0" err="1"/>
              <a:t>readinessProbe</a:t>
            </a:r>
            <a:r>
              <a:rPr lang="en-US" dirty="0"/>
              <a:t> checks GET /health and </a:t>
            </a:r>
            <a:r>
              <a:rPr lang="en-US" dirty="0" smtClean="0"/>
              <a:t>it </a:t>
            </a:r>
            <a:r>
              <a:rPr lang="en-US" dirty="0"/>
              <a:t>stops redirecting traffic to the app </a:t>
            </a:r>
            <a:r>
              <a:rPr lang="en-US" i="1" dirty="0"/>
              <a:t>(because it continuously returns 500)</a:t>
            </a:r>
            <a:endParaRPr lang="en-US" dirty="0"/>
          </a:p>
          <a:p>
            <a:r>
              <a:rPr lang="en-US" dirty="0"/>
              <a:t>App </a:t>
            </a:r>
            <a:r>
              <a:rPr lang="en-US" dirty="0" smtClean="0"/>
              <a:t>waits</a:t>
            </a:r>
            <a:r>
              <a:rPr lang="en-US" dirty="0"/>
              <a:t> before it starts to </a:t>
            </a:r>
            <a:r>
              <a:rPr lang="en-US" dirty="0" smtClean="0"/>
              <a:t>shutdown </a:t>
            </a:r>
            <a:r>
              <a:rPr lang="en-US" dirty="0"/>
              <a:t>- to make sure that the Service is getting notified via </a:t>
            </a:r>
            <a:r>
              <a:rPr lang="en-US" dirty="0" err="1"/>
              <a:t>readinessProbe</a:t>
            </a:r>
            <a:r>
              <a:rPr lang="en-US" dirty="0"/>
              <a:t> fail</a:t>
            </a:r>
          </a:p>
          <a:p>
            <a:r>
              <a:rPr lang="en-US" dirty="0"/>
              <a:t>App starts graceful shutdown</a:t>
            </a:r>
          </a:p>
          <a:p>
            <a:r>
              <a:rPr lang="en-US" dirty="0"/>
              <a:t>App first closes server with live working DB connections</a:t>
            </a:r>
          </a:p>
          <a:p>
            <a:r>
              <a:rPr lang="en-US" dirty="0" smtClean="0"/>
              <a:t>App </a:t>
            </a:r>
            <a:r>
              <a:rPr lang="en-US" dirty="0"/>
              <a:t>exits process</a:t>
            </a:r>
          </a:p>
          <a:p>
            <a:r>
              <a:rPr lang="en-US" dirty="0"/>
              <a:t>Kubernetes force kills the application after 30s </a:t>
            </a:r>
            <a:r>
              <a:rPr lang="en-US" i="1" dirty="0"/>
              <a:t>(SIGKILL)</a:t>
            </a:r>
            <a:r>
              <a:rPr lang="en-US" dirty="0"/>
              <a:t> if it's still running </a:t>
            </a:r>
            <a:r>
              <a:rPr lang="en-US" i="1" dirty="0"/>
              <a:t>(in an optimal case it doesn't happen)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8081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 smtClean="0"/>
              <a:t>Web Server Graceful </a:t>
            </a:r>
            <a:r>
              <a:rPr lang="en-US" dirty="0" smtClean="0"/>
              <a:t>Shutdown </a:t>
            </a:r>
            <a:endParaRPr lang="en-US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3892" y="908720"/>
            <a:ext cx="8503276" cy="5544616"/>
          </a:xfrm>
        </p:spPr>
      </p:pic>
    </p:spTree>
    <p:extLst>
      <p:ext uri="{BB962C8B-B14F-4D97-AF65-F5344CB8AC3E}">
        <p14:creationId xmlns:p14="http://schemas.microsoft.com/office/powerpoint/2010/main" val="5081578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8" y="2514600"/>
            <a:ext cx="11665296" cy="2819400"/>
          </a:xfrm>
        </p:spPr>
        <p:txBody>
          <a:bodyPr/>
          <a:lstStyle/>
          <a:p>
            <a:pPr algn="ctr"/>
            <a:r>
              <a:rPr lang="en-US" dirty="0" err="1" smtClean="0"/>
              <a:t>github.com</a:t>
            </a:r>
            <a:r>
              <a:rPr lang="en-US" dirty="0" smtClean="0"/>
              <a:t>/</a:t>
            </a:r>
            <a:r>
              <a:rPr lang="en-US" dirty="0" err="1" smtClean="0"/>
              <a:t>mateuszdyminski</a:t>
            </a:r>
            <a:r>
              <a:rPr lang="en-US" dirty="0" smtClean="0"/>
              <a:t>/zero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4475" y="381000"/>
            <a:ext cx="9901940" cy="599728"/>
          </a:xfrm>
        </p:spPr>
        <p:txBody>
          <a:bodyPr/>
          <a:lstStyle/>
          <a:p>
            <a:r>
              <a:rPr lang="en-US" dirty="0" smtClean="0"/>
              <a:t>Graceful shutdown with Spring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765819" y="980728"/>
            <a:ext cx="9890985" cy="5832647"/>
          </a:xfrm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Instead of: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We need to use: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r>
              <a:rPr lang="en-US" dirty="0"/>
              <a:t>Where </a:t>
            </a:r>
            <a:r>
              <a:rPr lang="en-US" dirty="0" err="1" smtClean="0"/>
              <a:t>GracefulshutdownSpringApplication</a:t>
            </a:r>
            <a:r>
              <a:rPr lang="en-US" dirty="0" smtClean="0"/>
              <a:t> looks like:</a:t>
            </a:r>
            <a:endParaRPr lang="en-US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64474" y="1355902"/>
            <a:ext cx="10657184" cy="92333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C7832"/>
                </a:solidFill>
              </a:rPr>
              <a:t>public static void </a:t>
            </a:r>
            <a:r>
              <a:rPr lang="en-US" dirty="0">
                <a:solidFill>
                  <a:srgbClr val="FFC66D"/>
                </a:solidFill>
              </a:rPr>
              <a:t>main</a:t>
            </a:r>
            <a:r>
              <a:rPr lang="en-US" dirty="0"/>
              <a:t>(String[] </a:t>
            </a:r>
            <a:r>
              <a:rPr lang="en-US" dirty="0" err="1"/>
              <a:t>args</a:t>
            </a:r>
            <a:r>
              <a:rPr lang="en-US" dirty="0"/>
              <a:t>) {</a:t>
            </a:r>
            <a:br>
              <a:rPr lang="en-US" dirty="0"/>
            </a:br>
            <a:r>
              <a:rPr lang="en-US" dirty="0"/>
              <a:t>   </a:t>
            </a:r>
            <a:r>
              <a:rPr lang="en-US" dirty="0" smtClean="0"/>
              <a:t>   </a:t>
            </a:r>
            <a:r>
              <a:rPr lang="en-US" dirty="0" err="1" smtClean="0"/>
              <a:t>SpringApplication.</a:t>
            </a:r>
            <a:r>
              <a:rPr lang="en-US" i="1" dirty="0" err="1" smtClean="0"/>
              <a:t>run</a:t>
            </a:r>
            <a:r>
              <a:rPr lang="en-US" dirty="0" smtClean="0"/>
              <a:t>(</a:t>
            </a:r>
            <a:r>
              <a:rPr lang="en-US" dirty="0" err="1" smtClean="0"/>
              <a:t>UsersApplication.</a:t>
            </a:r>
            <a:r>
              <a:rPr lang="en-US" dirty="0" err="1" smtClean="0">
                <a:solidFill>
                  <a:srgbClr val="CC7832"/>
                </a:solidFill>
              </a:rPr>
              <a:t>class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 err="1"/>
              <a:t>args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764474" y="2823147"/>
            <a:ext cx="10657184" cy="92333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C7832"/>
                </a:solidFill>
              </a:rPr>
              <a:t>public static void </a:t>
            </a:r>
            <a:r>
              <a:rPr lang="en-US" dirty="0">
                <a:solidFill>
                  <a:srgbClr val="FFC66D"/>
                </a:solidFill>
              </a:rPr>
              <a:t>main</a:t>
            </a:r>
            <a:r>
              <a:rPr lang="en-US" dirty="0"/>
              <a:t>(String[] </a:t>
            </a:r>
            <a:r>
              <a:rPr lang="en-US" dirty="0" err="1"/>
              <a:t>args</a:t>
            </a:r>
            <a:r>
              <a:rPr lang="en-US" dirty="0"/>
              <a:t>) {</a:t>
            </a:r>
            <a:br>
              <a:rPr lang="en-US" dirty="0"/>
            </a:br>
            <a:r>
              <a:rPr lang="en-US" dirty="0"/>
              <a:t> </a:t>
            </a:r>
            <a:r>
              <a:rPr lang="en-US" dirty="0" smtClean="0"/>
              <a:t>    </a:t>
            </a:r>
            <a:r>
              <a:rPr lang="en-US" dirty="0" err="1" smtClean="0"/>
              <a:t>GracefulshutdownSpringApplication.</a:t>
            </a:r>
            <a:r>
              <a:rPr lang="en-US" i="1" dirty="0" err="1" smtClean="0"/>
              <a:t>run</a:t>
            </a:r>
            <a:r>
              <a:rPr lang="en-US" dirty="0" smtClean="0"/>
              <a:t>(</a:t>
            </a:r>
            <a:r>
              <a:rPr lang="en-US" dirty="0" err="1" smtClean="0"/>
              <a:t>UsersApplication.</a:t>
            </a:r>
            <a:r>
              <a:rPr lang="en-US" dirty="0" err="1" smtClean="0">
                <a:solidFill>
                  <a:srgbClr val="CC7832"/>
                </a:solidFill>
              </a:rPr>
              <a:t>class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 err="1"/>
              <a:t>args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/>
              <a:t>}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764474" y="4380312"/>
            <a:ext cx="10657184" cy="230832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C7832"/>
                </a:solidFill>
              </a:rPr>
              <a:t>public class </a:t>
            </a:r>
            <a:r>
              <a:rPr lang="en-US" dirty="0" err="1"/>
              <a:t>GracefulshutdownSpringApplication</a:t>
            </a:r>
            <a:r>
              <a:rPr lang="en-US" dirty="0"/>
              <a:t> {</a:t>
            </a:r>
            <a:br>
              <a:rPr lang="en-US" dirty="0"/>
            </a:br>
            <a:r>
              <a:rPr lang="en-US" dirty="0"/>
              <a:t>    </a:t>
            </a:r>
            <a:r>
              <a:rPr lang="en-US" dirty="0">
                <a:solidFill>
                  <a:srgbClr val="CC7832"/>
                </a:solidFill>
              </a:rPr>
              <a:t>public static void </a:t>
            </a:r>
            <a:r>
              <a:rPr lang="en-US" dirty="0">
                <a:solidFill>
                  <a:srgbClr val="FFC66D"/>
                </a:solidFill>
              </a:rPr>
              <a:t>run</a:t>
            </a:r>
            <a:r>
              <a:rPr lang="en-US" dirty="0"/>
              <a:t>(Class&lt;?&gt; </a:t>
            </a:r>
            <a:r>
              <a:rPr lang="en-US" dirty="0" err="1"/>
              <a:t>appClazz</a:t>
            </a:r>
            <a:r>
              <a:rPr lang="en-US" dirty="0">
                <a:solidFill>
                  <a:srgbClr val="CC7832"/>
                </a:solidFill>
              </a:rPr>
              <a:t>, </a:t>
            </a:r>
            <a:r>
              <a:rPr lang="en-US" dirty="0"/>
              <a:t>String... </a:t>
            </a:r>
            <a:r>
              <a:rPr lang="en-US" dirty="0" err="1"/>
              <a:t>args</a:t>
            </a:r>
            <a:r>
              <a:rPr lang="en-US" dirty="0"/>
              <a:t>) {</a:t>
            </a:r>
            <a:br>
              <a:rPr lang="en-US" dirty="0"/>
            </a:br>
            <a:r>
              <a:rPr lang="en-US" dirty="0"/>
              <a:t>        </a:t>
            </a:r>
            <a:r>
              <a:rPr lang="en-US" dirty="0" err="1"/>
              <a:t>SpringApplication</a:t>
            </a:r>
            <a:r>
              <a:rPr lang="en-US" dirty="0"/>
              <a:t> app = </a:t>
            </a:r>
            <a:r>
              <a:rPr lang="en-US" dirty="0">
                <a:solidFill>
                  <a:srgbClr val="CC7832"/>
                </a:solidFill>
              </a:rPr>
              <a:t>new </a:t>
            </a:r>
            <a:r>
              <a:rPr lang="en-US" dirty="0" err="1"/>
              <a:t>SpringApplication</a:t>
            </a:r>
            <a:r>
              <a:rPr lang="en-US" dirty="0"/>
              <a:t>(</a:t>
            </a:r>
            <a:r>
              <a:rPr lang="en-US" dirty="0" err="1"/>
              <a:t>appClazz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    </a:t>
            </a:r>
            <a:r>
              <a:rPr lang="en-US" dirty="0" err="1"/>
              <a:t>app.setRegisterShutdownHook</a:t>
            </a:r>
            <a:r>
              <a:rPr lang="en-US" dirty="0"/>
              <a:t>(</a:t>
            </a:r>
            <a:r>
              <a:rPr lang="en-US" dirty="0">
                <a:solidFill>
                  <a:srgbClr val="CC7832"/>
                </a:solidFill>
              </a:rPr>
              <a:t>false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    </a:t>
            </a:r>
            <a:r>
              <a:rPr lang="en-US" dirty="0" err="1"/>
              <a:t>ConfigurableApplicationContext</a:t>
            </a:r>
            <a:r>
              <a:rPr lang="en-US" dirty="0"/>
              <a:t> </a:t>
            </a:r>
            <a:r>
              <a:rPr lang="en-US" dirty="0" err="1"/>
              <a:t>applicationContext</a:t>
            </a:r>
            <a:r>
              <a:rPr lang="en-US" dirty="0"/>
              <a:t> = </a:t>
            </a:r>
            <a:r>
              <a:rPr lang="en-US" dirty="0" err="1"/>
              <a:t>app.run</a:t>
            </a:r>
            <a:r>
              <a:rPr lang="en-US" dirty="0"/>
              <a:t>(</a:t>
            </a:r>
            <a:r>
              <a:rPr lang="en-US" dirty="0" err="1"/>
              <a:t>args</a:t>
            </a:r>
            <a:r>
              <a:rPr lang="en-US" dirty="0"/>
              <a:t>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    </a:t>
            </a:r>
            <a:r>
              <a:rPr lang="en-US" dirty="0" err="1"/>
              <a:t>Runtime.</a:t>
            </a:r>
            <a:r>
              <a:rPr lang="en-US" i="1" dirty="0" err="1"/>
              <a:t>getRuntime</a:t>
            </a:r>
            <a:r>
              <a:rPr lang="en-US" dirty="0"/>
              <a:t>().</a:t>
            </a:r>
            <a:r>
              <a:rPr lang="en-US" dirty="0" err="1" smtClean="0"/>
              <a:t>addShutdownHook</a:t>
            </a:r>
            <a:r>
              <a:rPr lang="en-US" dirty="0" smtClean="0"/>
              <a:t>(</a:t>
            </a:r>
            <a:r>
              <a:rPr lang="en-US" dirty="0" smtClean="0">
                <a:solidFill>
                  <a:srgbClr val="CC7832"/>
                </a:solidFill>
              </a:rPr>
              <a:t>new </a:t>
            </a:r>
            <a:r>
              <a:rPr lang="en-US" dirty="0"/>
              <a:t>Thread(</a:t>
            </a:r>
            <a:r>
              <a:rPr lang="en-US" dirty="0">
                <a:solidFill>
                  <a:srgbClr val="CC7832"/>
                </a:solidFill>
              </a:rPr>
              <a:t>new </a:t>
            </a:r>
            <a:r>
              <a:rPr lang="en-US" dirty="0" err="1"/>
              <a:t>GracefulShutdownHook</a:t>
            </a:r>
            <a:r>
              <a:rPr lang="en-US" dirty="0"/>
              <a:t>(</a:t>
            </a:r>
            <a:r>
              <a:rPr lang="en-US" dirty="0" err="1"/>
              <a:t>applicationContext</a:t>
            </a:r>
            <a:r>
              <a:rPr lang="en-US" dirty="0"/>
              <a:t>)))</a:t>
            </a:r>
            <a:r>
              <a:rPr lang="en-US" dirty="0">
                <a:solidFill>
                  <a:srgbClr val="CC7832"/>
                </a:solidFill>
              </a:rPr>
              <a:t>;</a:t>
            </a:r>
            <a:br>
              <a:rPr lang="en-US" dirty="0">
                <a:solidFill>
                  <a:srgbClr val="CC7832"/>
                </a:solidFill>
              </a:rPr>
            </a:br>
            <a:r>
              <a:rPr lang="en-US" dirty="0">
                <a:solidFill>
                  <a:srgbClr val="CC7832"/>
                </a:solidFill>
              </a:rPr>
              <a:t>    </a:t>
            </a:r>
            <a:r>
              <a:rPr lang="en-US" dirty="0"/>
              <a:t>}</a:t>
            </a:r>
            <a:br>
              <a:rPr lang="en-US" dirty="0"/>
            </a:br>
            <a:r>
              <a:rPr lang="en-US" dirty="0" smtClean="0"/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81406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2929" y="0"/>
            <a:ext cx="9144001" cy="599728"/>
          </a:xfrm>
        </p:spPr>
        <p:txBody>
          <a:bodyPr/>
          <a:lstStyle/>
          <a:p>
            <a:r>
              <a:rPr lang="en-US" dirty="0" smtClean="0"/>
              <a:t>Graceful Shutdown with Spring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2929" y="558325"/>
            <a:ext cx="11159894" cy="624786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rgbClr val="CC7832"/>
                </a:solidFill>
              </a:rPr>
              <a:t>class </a:t>
            </a:r>
            <a:r>
              <a:rPr lang="en-US" sz="1600" dirty="0" err="1"/>
              <a:t>GracefulShutdownHook</a:t>
            </a:r>
            <a:r>
              <a:rPr lang="en-US" sz="1600" dirty="0"/>
              <a:t> </a:t>
            </a:r>
            <a:r>
              <a:rPr lang="en-US" sz="1600" dirty="0">
                <a:solidFill>
                  <a:srgbClr val="CC7832"/>
                </a:solidFill>
              </a:rPr>
              <a:t>implements </a:t>
            </a:r>
            <a:r>
              <a:rPr lang="en-US" sz="1600" dirty="0"/>
              <a:t>Runnable {</a:t>
            </a:r>
            <a:br>
              <a:rPr lang="en-US" sz="1600" dirty="0"/>
            </a:br>
            <a:r>
              <a:rPr lang="en-US" sz="1600" dirty="0"/>
              <a:t> </a:t>
            </a:r>
            <a:r>
              <a:rPr lang="en-US" sz="1600" dirty="0" smtClean="0"/>
              <a:t>   </a:t>
            </a:r>
            <a:r>
              <a:rPr lang="en-US" sz="1600" dirty="0" err="1" smtClean="0">
                <a:solidFill>
                  <a:srgbClr val="FFC66D"/>
                </a:solidFill>
              </a:rPr>
              <a:t>GracefulShutdownHook</a:t>
            </a:r>
            <a:r>
              <a:rPr lang="en-US" sz="1600" dirty="0" smtClean="0"/>
              <a:t>(</a:t>
            </a:r>
            <a:r>
              <a:rPr lang="en-US" sz="1600" dirty="0" err="1" smtClean="0"/>
              <a:t>ConfigurableApplicationContext</a:t>
            </a:r>
            <a:r>
              <a:rPr lang="en-US" sz="1600" dirty="0" smtClean="0"/>
              <a:t> </a:t>
            </a:r>
            <a:r>
              <a:rPr lang="en-US" sz="1600" dirty="0" err="1"/>
              <a:t>applicationContext</a:t>
            </a:r>
            <a:r>
              <a:rPr lang="en-US" sz="1600" dirty="0"/>
              <a:t>) {</a:t>
            </a:r>
            <a:br>
              <a:rPr lang="en-US" sz="1600" dirty="0"/>
            </a:br>
            <a:r>
              <a:rPr lang="en-US" sz="1600" dirty="0"/>
              <a:t>        </a:t>
            </a:r>
            <a:r>
              <a:rPr lang="en-US" sz="1600" dirty="0" err="1">
                <a:solidFill>
                  <a:srgbClr val="CC7832"/>
                </a:solidFill>
              </a:rPr>
              <a:t>this</a:t>
            </a:r>
            <a:r>
              <a:rPr lang="en-US" sz="1600" dirty="0" err="1"/>
              <a:t>.</a:t>
            </a:r>
            <a:r>
              <a:rPr lang="en-US" sz="1600" dirty="0" err="1">
                <a:solidFill>
                  <a:srgbClr val="9876AA"/>
                </a:solidFill>
              </a:rPr>
              <a:t>applicationContext</a:t>
            </a:r>
            <a:r>
              <a:rPr lang="en-US" sz="1600" dirty="0">
                <a:solidFill>
                  <a:srgbClr val="9876AA"/>
                </a:solidFill>
              </a:rPr>
              <a:t> </a:t>
            </a:r>
            <a:r>
              <a:rPr lang="en-US" sz="1600" dirty="0"/>
              <a:t>= </a:t>
            </a:r>
            <a:r>
              <a:rPr lang="en-US" sz="1600" dirty="0" err="1"/>
              <a:t>applicationContext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</a:t>
            </a:r>
            <a:r>
              <a:rPr lang="en-US" sz="1600" dirty="0" smtClean="0"/>
              <a:t>}</a:t>
            </a:r>
          </a:p>
          <a:p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>
                <a:solidFill>
                  <a:srgbClr val="CC7832"/>
                </a:solidFill>
              </a:rPr>
              <a:t>public void </a:t>
            </a:r>
            <a:r>
              <a:rPr lang="en-US" sz="1600" dirty="0">
                <a:solidFill>
                  <a:srgbClr val="FFC66D"/>
                </a:solidFill>
              </a:rPr>
              <a:t>run</a:t>
            </a:r>
            <a:r>
              <a:rPr lang="en-US" sz="1600" dirty="0"/>
              <a:t>() {</a:t>
            </a:r>
            <a:br>
              <a:rPr lang="en-US" sz="1600" dirty="0"/>
            </a:br>
            <a:r>
              <a:rPr lang="en-US" sz="1600" dirty="0"/>
              <a:t>        </a:t>
            </a:r>
            <a:r>
              <a:rPr lang="en-US" sz="1600" dirty="0" err="1"/>
              <a:t>setReadynessToFalse</a:t>
            </a:r>
            <a:r>
              <a:rPr lang="en-US" sz="1600" dirty="0"/>
              <a:t>()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</a:t>
            </a:r>
            <a:r>
              <a:rPr lang="en-US" sz="1600" dirty="0" err="1"/>
              <a:t>delayShutdownSpringContext</a:t>
            </a:r>
            <a:r>
              <a:rPr lang="en-US" sz="1600" dirty="0"/>
              <a:t>()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</a:t>
            </a:r>
            <a:r>
              <a:rPr lang="en-US" sz="1600" dirty="0" smtClean="0">
                <a:solidFill>
                  <a:srgbClr val="CC7832"/>
                </a:solidFill>
              </a:rPr>
              <a:t>       </a:t>
            </a:r>
            <a:r>
              <a:rPr lang="en-US" sz="1600" dirty="0" err="1" smtClean="0">
                <a:solidFill>
                  <a:srgbClr val="9876AA"/>
                </a:solidFill>
              </a:rPr>
              <a:t>applicationContext</a:t>
            </a:r>
            <a:r>
              <a:rPr lang="en-US" sz="1600" dirty="0" err="1" smtClean="0"/>
              <a:t>.close</a:t>
            </a:r>
            <a:r>
              <a:rPr lang="en-US" sz="1600" dirty="0"/>
              <a:t>()</a:t>
            </a:r>
            <a:r>
              <a:rPr lang="en-US" sz="1600" dirty="0">
                <a:solidFill>
                  <a:srgbClr val="CC7832"/>
                </a:solidFill>
              </a:rPr>
              <a:t>; 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</a:t>
            </a:r>
            <a:r>
              <a:rPr lang="en-US" sz="1600" dirty="0" smtClean="0"/>
              <a:t>}</a:t>
            </a:r>
          </a:p>
          <a:p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>
                <a:solidFill>
                  <a:srgbClr val="CC7832"/>
                </a:solidFill>
              </a:rPr>
              <a:t>private void </a:t>
            </a:r>
            <a:r>
              <a:rPr lang="en-US" sz="1600" dirty="0" err="1">
                <a:solidFill>
                  <a:srgbClr val="FFC66D"/>
                </a:solidFill>
              </a:rPr>
              <a:t>setReadynessToFalse</a:t>
            </a:r>
            <a:r>
              <a:rPr lang="en-US" sz="1600" dirty="0"/>
              <a:t>() {</a:t>
            </a:r>
            <a:br>
              <a:rPr lang="en-US" sz="1600" dirty="0"/>
            </a:br>
            <a:r>
              <a:rPr lang="en-US" sz="1600" dirty="0"/>
              <a:t>        </a:t>
            </a:r>
            <a:r>
              <a:rPr lang="en-US" sz="1600" dirty="0" smtClean="0"/>
              <a:t>Map&lt;</a:t>
            </a:r>
            <a:r>
              <a:rPr lang="en-US" sz="1600" dirty="0" err="1" smtClean="0"/>
              <a:t>String</a:t>
            </a:r>
            <a:r>
              <a:rPr lang="en-US" sz="1600" dirty="0" err="1" smtClean="0">
                <a:solidFill>
                  <a:srgbClr val="CC7832"/>
                </a:solidFill>
              </a:rPr>
              <a:t>,</a:t>
            </a:r>
            <a:r>
              <a:rPr lang="en-US" sz="1600" dirty="0" err="1" smtClean="0"/>
              <a:t>IProbeController</a:t>
            </a:r>
            <a:r>
              <a:rPr lang="en-US" sz="1600" dirty="0"/>
              <a:t>&gt; </a:t>
            </a:r>
            <a:r>
              <a:rPr lang="en-US" sz="1600" dirty="0" err="1" smtClean="0"/>
              <a:t>probeControllers</a:t>
            </a:r>
            <a:r>
              <a:rPr lang="en-US" sz="1600" dirty="0" smtClean="0"/>
              <a:t>=</a:t>
            </a:r>
            <a:r>
              <a:rPr lang="en-US" sz="1600" dirty="0" err="1" smtClean="0">
                <a:solidFill>
                  <a:srgbClr val="9876AA"/>
                </a:solidFill>
              </a:rPr>
              <a:t>applicationContext</a:t>
            </a:r>
            <a:r>
              <a:rPr lang="en-US" sz="1600" dirty="0" err="1" smtClean="0"/>
              <a:t>.getBeansOfType</a:t>
            </a:r>
            <a:r>
              <a:rPr lang="en-US" sz="1600" dirty="0" smtClean="0"/>
              <a:t>(</a:t>
            </a:r>
            <a:r>
              <a:rPr lang="en-US" sz="1600" dirty="0" err="1" smtClean="0"/>
              <a:t>IProbeController.</a:t>
            </a:r>
            <a:r>
              <a:rPr lang="en-US" sz="1600" dirty="0" err="1" smtClean="0">
                <a:solidFill>
                  <a:srgbClr val="CC7832"/>
                </a:solidFill>
              </a:rPr>
              <a:t>class</a:t>
            </a:r>
            <a:r>
              <a:rPr lang="en-US" sz="1600" dirty="0"/>
              <a:t>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for </a:t>
            </a:r>
            <a:r>
              <a:rPr lang="en-US" sz="1600" dirty="0"/>
              <a:t>(</a:t>
            </a:r>
            <a:r>
              <a:rPr lang="en-US" sz="1600" dirty="0" err="1"/>
              <a:t>IProbeController</a:t>
            </a:r>
            <a:r>
              <a:rPr lang="en-US" sz="1600" dirty="0"/>
              <a:t> </a:t>
            </a:r>
            <a:r>
              <a:rPr lang="en-US" sz="1600" dirty="0" err="1"/>
              <a:t>probeController</a:t>
            </a:r>
            <a:r>
              <a:rPr lang="en-US" sz="1600" dirty="0"/>
              <a:t> : </a:t>
            </a:r>
            <a:r>
              <a:rPr lang="en-US" sz="1600" dirty="0" err="1"/>
              <a:t>probeControllers.values</a:t>
            </a:r>
            <a:r>
              <a:rPr lang="en-US" sz="1600" dirty="0"/>
              <a:t>()) {</a:t>
            </a:r>
            <a:br>
              <a:rPr lang="en-US" sz="1600" dirty="0"/>
            </a:br>
            <a:r>
              <a:rPr lang="en-US" sz="1600" dirty="0"/>
              <a:t>            </a:t>
            </a:r>
            <a:r>
              <a:rPr lang="en-US" sz="1600" dirty="0" err="1"/>
              <a:t>probeController.setReady</a:t>
            </a:r>
            <a:r>
              <a:rPr lang="en-US" sz="1600" dirty="0"/>
              <a:t>(</a:t>
            </a:r>
            <a:r>
              <a:rPr lang="en-US" sz="1600" dirty="0">
                <a:solidFill>
                  <a:srgbClr val="CC7832"/>
                </a:solidFill>
              </a:rPr>
              <a:t>false</a:t>
            </a:r>
            <a:r>
              <a:rPr lang="en-US" sz="1600" dirty="0"/>
              <a:t>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</a:t>
            </a:r>
            <a:r>
              <a:rPr lang="en-US" sz="1600" dirty="0"/>
              <a:t>}</a:t>
            </a:r>
            <a:br>
              <a:rPr lang="en-US" sz="1600" dirty="0"/>
            </a:br>
            <a:r>
              <a:rPr lang="en-US" sz="1600" dirty="0"/>
              <a:t>    }</a:t>
            </a:r>
            <a:br>
              <a:rPr lang="en-US" sz="1600" dirty="0"/>
            </a:br>
            <a:r>
              <a:rPr lang="en-US" sz="1600" dirty="0"/>
              <a:t/>
            </a:r>
            <a:br>
              <a:rPr lang="en-US" sz="1600" dirty="0"/>
            </a:br>
            <a:r>
              <a:rPr lang="en-US" sz="1600" dirty="0"/>
              <a:t>    </a:t>
            </a:r>
            <a:r>
              <a:rPr lang="en-US" sz="1600" dirty="0">
                <a:solidFill>
                  <a:srgbClr val="CC7832"/>
                </a:solidFill>
              </a:rPr>
              <a:t>private void </a:t>
            </a:r>
            <a:r>
              <a:rPr lang="en-US" sz="1600" dirty="0" err="1">
                <a:solidFill>
                  <a:srgbClr val="FFC66D"/>
                </a:solidFill>
              </a:rPr>
              <a:t>delayShutdownSpringContext</a:t>
            </a:r>
            <a:r>
              <a:rPr lang="en-US" sz="1600" dirty="0"/>
              <a:t>() {</a:t>
            </a:r>
            <a:br>
              <a:rPr lang="en-US" sz="1600" dirty="0"/>
            </a:br>
            <a:r>
              <a:rPr lang="en-US" sz="1600" dirty="0"/>
              <a:t>        </a:t>
            </a:r>
            <a:r>
              <a:rPr lang="en-US" sz="1600" dirty="0">
                <a:solidFill>
                  <a:srgbClr val="CC7832"/>
                </a:solidFill>
              </a:rPr>
              <a:t>try </a:t>
            </a:r>
            <a:r>
              <a:rPr lang="en-US" sz="1600" dirty="0" smtClean="0"/>
              <a:t>{</a:t>
            </a:r>
            <a:r>
              <a:rPr lang="en-US" sz="1600" dirty="0">
                <a:solidFill>
                  <a:srgbClr val="CC7832"/>
                </a:solidFill>
              </a:rPr>
              <a:t/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    </a:t>
            </a:r>
            <a:r>
              <a:rPr lang="en-US" sz="1600" dirty="0" err="1" smtClean="0"/>
              <a:t>Thread.</a:t>
            </a:r>
            <a:r>
              <a:rPr lang="en-US" sz="1600" i="1" dirty="0" err="1" smtClean="0"/>
              <a:t>sleep</a:t>
            </a:r>
            <a:r>
              <a:rPr lang="en-US" sz="1600" dirty="0" smtClean="0"/>
              <a:t>(20* </a:t>
            </a:r>
            <a:r>
              <a:rPr lang="en-US" sz="1600" dirty="0">
                <a:solidFill>
                  <a:srgbClr val="6897BB"/>
                </a:solidFill>
              </a:rPr>
              <a:t>1000</a:t>
            </a:r>
            <a:r>
              <a:rPr lang="en-US" sz="1600" dirty="0"/>
              <a:t>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</a:t>
            </a:r>
            <a:r>
              <a:rPr lang="en-US" sz="1600" dirty="0"/>
              <a:t>} </a:t>
            </a:r>
            <a:r>
              <a:rPr lang="en-US" sz="1600" dirty="0">
                <a:solidFill>
                  <a:srgbClr val="CC7832"/>
                </a:solidFill>
              </a:rPr>
              <a:t>catch </a:t>
            </a:r>
            <a:r>
              <a:rPr lang="en-US" sz="1600" dirty="0"/>
              <a:t>(</a:t>
            </a:r>
            <a:r>
              <a:rPr lang="en-US" sz="1600" dirty="0" err="1"/>
              <a:t>InterruptedException</a:t>
            </a:r>
            <a:r>
              <a:rPr lang="en-US" sz="1600" dirty="0"/>
              <a:t> e) {</a:t>
            </a:r>
            <a:br>
              <a:rPr lang="en-US" sz="1600" dirty="0"/>
            </a:br>
            <a:r>
              <a:rPr lang="en-US" sz="1600" dirty="0"/>
              <a:t>            </a:t>
            </a:r>
            <a:r>
              <a:rPr lang="en-US" sz="1600" i="1" dirty="0" err="1">
                <a:solidFill>
                  <a:srgbClr val="9876AA"/>
                </a:solidFill>
              </a:rPr>
              <a:t>log</a:t>
            </a:r>
            <a:r>
              <a:rPr lang="en-US" sz="1600" dirty="0" err="1"/>
              <a:t>.error</a:t>
            </a:r>
            <a:r>
              <a:rPr lang="en-US" sz="1600" dirty="0"/>
              <a:t>(</a:t>
            </a:r>
            <a:r>
              <a:rPr lang="en-US" sz="1600" dirty="0">
                <a:solidFill>
                  <a:srgbClr val="6A8759"/>
                </a:solidFill>
              </a:rPr>
              <a:t>"Error while </a:t>
            </a:r>
            <a:r>
              <a:rPr lang="en-US" sz="1600" dirty="0" err="1">
                <a:solidFill>
                  <a:srgbClr val="6A8759"/>
                </a:solidFill>
              </a:rPr>
              <a:t>gracefulshutdown</a:t>
            </a:r>
            <a:r>
              <a:rPr lang="en-US" sz="1600" dirty="0">
                <a:solidFill>
                  <a:srgbClr val="6A8759"/>
                </a:solidFill>
              </a:rPr>
              <a:t> </a:t>
            </a:r>
            <a:r>
              <a:rPr lang="en-US" sz="1600" dirty="0" err="1">
                <a:solidFill>
                  <a:srgbClr val="6A8759"/>
                </a:solidFill>
              </a:rPr>
              <a:t>Thread.sleep</a:t>
            </a:r>
            <a:r>
              <a:rPr lang="en-US" sz="1600" dirty="0">
                <a:solidFill>
                  <a:srgbClr val="6A8759"/>
                </a:solidFill>
              </a:rPr>
              <a:t>"</a:t>
            </a:r>
            <a:r>
              <a:rPr lang="en-US" sz="1600" dirty="0">
                <a:solidFill>
                  <a:srgbClr val="CC7832"/>
                </a:solidFill>
              </a:rPr>
              <a:t>, </a:t>
            </a:r>
            <a:r>
              <a:rPr lang="en-US" sz="1600" dirty="0"/>
              <a:t>e)</a:t>
            </a:r>
            <a:r>
              <a:rPr lang="en-US" sz="1600" dirty="0">
                <a:solidFill>
                  <a:srgbClr val="CC7832"/>
                </a:solidFill>
              </a:rPr>
              <a:t>;</a:t>
            </a:r>
            <a:br>
              <a:rPr lang="en-US" sz="1600" dirty="0">
                <a:solidFill>
                  <a:srgbClr val="CC7832"/>
                </a:solidFill>
              </a:rPr>
            </a:br>
            <a:r>
              <a:rPr lang="en-US" sz="1600" dirty="0">
                <a:solidFill>
                  <a:srgbClr val="CC7832"/>
                </a:solidFill>
              </a:rPr>
              <a:t>        </a:t>
            </a:r>
            <a:r>
              <a:rPr lang="en-US" sz="1600" dirty="0"/>
              <a:t>}</a:t>
            </a:r>
            <a:br>
              <a:rPr lang="en-US" sz="1600" dirty="0"/>
            </a:br>
            <a:r>
              <a:rPr lang="en-US" sz="1600" dirty="0"/>
              <a:t>    }</a:t>
            </a:r>
            <a:endParaRPr lang="en-US" sz="1600" dirty="0" smtClean="0"/>
          </a:p>
        </p:txBody>
      </p:sp>
    </p:spTree>
    <p:extLst>
      <p:ext uri="{BB962C8B-B14F-4D97-AF65-F5344CB8AC3E}">
        <p14:creationId xmlns:p14="http://schemas.microsoft.com/office/powerpoint/2010/main" val="5368298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Rolling update </a:t>
            </a:r>
            <a:r>
              <a:rPr lang="en-US" dirty="0" smtClean="0"/>
              <a:t>deployment </a:t>
            </a:r>
            <a:r>
              <a:rPr lang="mr-IN" dirty="0" smtClean="0"/>
              <a:t>–</a:t>
            </a:r>
            <a:r>
              <a:rPr lang="en-US" dirty="0" smtClean="0"/>
              <a:t> Final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pl-PL" dirty="0" err="1" smtClean="0"/>
              <a:t>Final</a:t>
            </a:r>
            <a:r>
              <a:rPr lang="pl-PL" dirty="0" smtClean="0"/>
              <a:t> Test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38476" y="2780928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wrk</a:t>
            </a:r>
            <a:r>
              <a:rPr lang="en-US" sz="2400" dirty="0">
                <a:solidFill>
                  <a:srgbClr val="00B050"/>
                </a:solidFill>
              </a:rPr>
              <a:t> -c 10 -d 50s http://</a:t>
            </a:r>
            <a:r>
              <a:rPr lang="en-US" sz="2400" dirty="0" smtClean="0">
                <a:solidFill>
                  <a:srgbClr val="00B050"/>
                </a:solidFill>
              </a:rPr>
              <a:t>192.168.99.100:30001/</a:t>
            </a:r>
            <a:r>
              <a:rPr lang="en-US" sz="2400" dirty="0" err="1" smtClean="0">
                <a:solidFill>
                  <a:srgbClr val="00B050"/>
                </a:solidFill>
              </a:rPr>
              <a:t>api</a:t>
            </a:r>
            <a:r>
              <a:rPr lang="en-US" sz="2400" dirty="0" smtClean="0">
                <a:solidFill>
                  <a:srgbClr val="00B050"/>
                </a:solidFill>
              </a:rPr>
              <a:t>/users/1 &amp;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38474" y="3773060"/>
            <a:ext cx="9237141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</a:t>
            </a:r>
            <a:r>
              <a:rPr lang="en-US" sz="2400" dirty="0">
                <a:solidFill>
                  <a:srgbClr val="00B050"/>
                </a:solidFill>
              </a:rPr>
              <a:t>set image deployments/users-</a:t>
            </a:r>
            <a:r>
              <a:rPr lang="en-US" sz="2400" dirty="0" err="1">
                <a:solidFill>
                  <a:srgbClr val="00B050"/>
                </a:solidFill>
              </a:rPr>
              <a:t>api</a:t>
            </a:r>
            <a:r>
              <a:rPr lang="en-US" sz="2400" dirty="0">
                <a:solidFill>
                  <a:srgbClr val="00B050"/>
                </a:solidFill>
              </a:rPr>
              <a:t>-deployment </a:t>
            </a:r>
            <a:r>
              <a:rPr lang="en-US" sz="2400" dirty="0" smtClean="0">
                <a:solidFill>
                  <a:srgbClr val="00B050"/>
                </a:solidFill>
              </a:rPr>
              <a:t>users-</a:t>
            </a:r>
            <a:r>
              <a:rPr lang="en-US" sz="2400" dirty="0" err="1" smtClean="0">
                <a:solidFill>
                  <a:srgbClr val="00B050"/>
                </a:solidFill>
              </a:rPr>
              <a:t>api</a:t>
            </a:r>
            <a:r>
              <a:rPr lang="en-US" sz="2400" dirty="0" smtClean="0">
                <a:solidFill>
                  <a:srgbClr val="00B050"/>
                </a:solidFill>
              </a:rPr>
              <a:t>=</a:t>
            </a:r>
            <a:r>
              <a:rPr lang="en-US" sz="2400" dirty="0" err="1" smtClean="0">
                <a:solidFill>
                  <a:srgbClr val="00B050"/>
                </a:solidFill>
              </a:rPr>
              <a:t>mateuszdyminski</a:t>
            </a:r>
            <a:r>
              <a:rPr lang="en-US" sz="2400" dirty="0" smtClean="0">
                <a:solidFill>
                  <a:srgbClr val="00B050"/>
                </a:solidFill>
              </a:rPr>
              <a:t>/zero-java:v3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38475" y="3276994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sleep 1 &amp;&amp;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30347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/>
          <a:lstStyle/>
          <a:p>
            <a:r>
              <a:rPr lang="en-US" dirty="0" smtClean="0"/>
              <a:t>Blue Green Deployment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614" y="872018"/>
            <a:ext cx="3118296" cy="3118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29273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4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/>
              <a:t>Blue Green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58" y="1052736"/>
            <a:ext cx="9505056" cy="5887053"/>
          </a:xfrm>
        </p:spPr>
      </p:pic>
    </p:spTree>
    <p:extLst>
      <p:ext uri="{BB962C8B-B14F-4D97-AF65-F5344CB8AC3E}">
        <p14:creationId xmlns:p14="http://schemas.microsoft.com/office/powerpoint/2010/main" val="2076138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Users Service on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Service file: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32023" y="2492896"/>
            <a:ext cx="9134391" cy="3526904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v1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Service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bg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labels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type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NodePort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ports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-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B5CEA8"/>
                </a:solidFill>
                <a:latin typeface="Menlo" charset="0"/>
              </a:rPr>
              <a:t>8080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B5CEA8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B5CEA8"/>
                </a:solidFill>
                <a:latin typeface="Menlo" charset="0"/>
              </a:rPr>
              <a:t>   </a:t>
            </a:r>
            <a:r>
              <a:rPr lang="en-US" sz="1400" dirty="0" err="1" smtClean="0">
                <a:solidFill>
                  <a:srgbClr val="569CD6"/>
                </a:solidFill>
                <a:latin typeface="Menlo" charset="0"/>
              </a:rPr>
              <a:t>nodePort</a:t>
            </a: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B5CEA8"/>
                </a:solidFill>
                <a:latin typeface="Menlo" charset="0"/>
              </a:rPr>
              <a:t>30002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selector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-blue</a:t>
            </a:r>
            <a:endParaRPr lang="en-US" sz="14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078188" y="4941168"/>
            <a:ext cx="864096" cy="72008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4993658" y="4710335"/>
            <a:ext cx="734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blue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1825606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815752"/>
          </a:xfrm>
        </p:spPr>
        <p:txBody>
          <a:bodyPr/>
          <a:lstStyle/>
          <a:p>
            <a:r>
              <a:rPr lang="en-US" dirty="0" smtClean="0"/>
              <a:t>Users Service on Kubernetes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484785"/>
            <a:ext cx="9134391" cy="4535016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Deployment file: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532023" y="1916832"/>
            <a:ext cx="9134391" cy="475252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extensions/v1beta1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Deployment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-deployment-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bg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replicas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template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metadata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labels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app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-blue</a:t>
            </a:r>
            <a:endParaRPr lang="en-US" sz="1400" dirty="0" smtClean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 </a:t>
            </a: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containers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    - </a:t>
            </a:r>
            <a:r>
              <a:rPr lang="en-US" sz="1400" dirty="0">
                <a:solidFill>
                  <a:srgbClr val="569CD6"/>
                </a:solidFill>
                <a:latin typeface="Menlo" charset="0"/>
              </a:rPr>
              <a:t>name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4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400" dirty="0" smtClean="0">
                <a:solidFill>
                  <a:srgbClr val="CE9178"/>
                </a:solidFill>
                <a:latin typeface="Menlo" charset="0"/>
              </a:rPr>
              <a:t>-blue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image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index.docker.io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/</a:t>
            </a:r>
            <a:r>
              <a:rPr lang="en-US" sz="1400" dirty="0" err="1">
                <a:solidFill>
                  <a:srgbClr val="CE9178"/>
                </a:solidFill>
                <a:latin typeface="Menlo" charset="0"/>
              </a:rPr>
              <a:t>mateuszdyminski</a:t>
            </a:r>
            <a:r>
              <a:rPr lang="en-US" sz="1400" dirty="0">
                <a:solidFill>
                  <a:srgbClr val="CE9178"/>
                </a:solidFill>
                <a:latin typeface="Menlo" charset="0"/>
              </a:rPr>
              <a:t>/zero-java:v1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569CD6"/>
                </a:solidFill>
                <a:latin typeface="Menlo" charset="0"/>
              </a:rPr>
              <a:t>        ports</a:t>
            </a: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: </a:t>
            </a:r>
            <a:endParaRPr lang="en-US" sz="14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400" dirty="0" smtClean="0">
                <a:solidFill>
                  <a:srgbClr val="D4D4D4"/>
                </a:solidFill>
                <a:latin typeface="Menlo" charset="0"/>
              </a:rPr>
              <a:t>          - </a:t>
            </a:r>
            <a:r>
              <a:rPr lang="en-US" sz="1400" dirty="0" err="1">
                <a:solidFill>
                  <a:srgbClr val="569CD6"/>
                </a:solidFill>
                <a:latin typeface="Menlo" charset="0"/>
              </a:rPr>
              <a:t>containerPort</a:t>
            </a:r>
            <a:r>
              <a:rPr lang="en-US" sz="14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400" dirty="0">
                <a:solidFill>
                  <a:srgbClr val="B5CEA8"/>
                </a:solidFill>
                <a:latin typeface="Menlo" charset="0"/>
              </a:rPr>
              <a:t>8080</a:t>
            </a:r>
            <a:endParaRPr lang="en-US" sz="14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582244" y="3645024"/>
            <a:ext cx="864096" cy="72008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497714" y="3414191"/>
            <a:ext cx="7344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 smtClean="0"/>
              <a:t>blue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52041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service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Deployment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Open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66366" y="2430750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apply </a:t>
            </a:r>
            <a:r>
              <a:rPr lang="mr-IN" sz="2400" dirty="0" smtClean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</a:t>
            </a:r>
            <a:r>
              <a:rPr lang="en-US" sz="2400" dirty="0" smtClean="0">
                <a:solidFill>
                  <a:srgbClr val="00B050"/>
                </a:solidFill>
              </a:rPr>
              <a:t>04_bg_srv.yaml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544389" y="3523888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kubectl</a:t>
            </a:r>
            <a:r>
              <a:rPr lang="en-US" sz="2400" dirty="0">
                <a:solidFill>
                  <a:srgbClr val="00B050"/>
                </a:solidFill>
              </a:rPr>
              <a:t> apply </a:t>
            </a:r>
            <a:r>
              <a:rPr lang="mr-IN" sz="2400" dirty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05_blue_deployment.yaml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566365" y="4617026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  <a:hlinkClick r:id="rId2"/>
              </a:rPr>
              <a:t>http://192.168.99.100:30002/api/users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67500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/>
              <a:t>Blue Green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58" y="1052736"/>
            <a:ext cx="9505056" cy="5887053"/>
          </a:xfrm>
        </p:spPr>
      </p:pic>
    </p:spTree>
    <p:extLst>
      <p:ext uri="{BB962C8B-B14F-4D97-AF65-F5344CB8AC3E}">
        <p14:creationId xmlns:p14="http://schemas.microsoft.com/office/powerpoint/2010/main" val="422417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Green Deployment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service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Create Deployment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Open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1566366" y="2430750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apply </a:t>
            </a:r>
            <a:r>
              <a:rPr lang="mr-IN" sz="2400" dirty="0" smtClean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</a:t>
            </a:r>
            <a:r>
              <a:rPr lang="en-US" sz="2400" dirty="0" smtClean="0">
                <a:solidFill>
                  <a:srgbClr val="00B050"/>
                </a:solidFill>
              </a:rPr>
              <a:t>07_green_srv.yaml </a:t>
            </a:r>
            <a:endParaRPr lang="en-US" sz="2400" dirty="0"/>
          </a:p>
        </p:txBody>
      </p:sp>
      <p:sp>
        <p:nvSpPr>
          <p:cNvPr id="7" name="TextBox 6"/>
          <p:cNvSpPr txBox="1"/>
          <p:nvPr/>
        </p:nvSpPr>
        <p:spPr>
          <a:xfrm>
            <a:off x="1544389" y="3523888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kubectl</a:t>
            </a:r>
            <a:r>
              <a:rPr lang="en-US" sz="2400" dirty="0">
                <a:solidFill>
                  <a:srgbClr val="00B050"/>
                </a:solidFill>
              </a:rPr>
              <a:t> apply </a:t>
            </a:r>
            <a:r>
              <a:rPr lang="mr-IN" sz="2400" dirty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</a:t>
            </a:r>
            <a:r>
              <a:rPr lang="en-US" sz="2400" dirty="0" smtClean="0">
                <a:solidFill>
                  <a:srgbClr val="00B050"/>
                </a:solidFill>
              </a:rPr>
              <a:t>06_green_deployment.yaml </a:t>
            </a:r>
            <a:endParaRPr lang="en-US" sz="2400" dirty="0"/>
          </a:p>
        </p:txBody>
      </p:sp>
      <p:sp>
        <p:nvSpPr>
          <p:cNvPr id="8" name="TextBox 7"/>
          <p:cNvSpPr txBox="1"/>
          <p:nvPr/>
        </p:nvSpPr>
        <p:spPr>
          <a:xfrm>
            <a:off x="1566365" y="4617026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  <a:hlinkClick r:id="rId2"/>
              </a:rPr>
              <a:t>http://192.168.99.100:30003/api/users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037310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788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5464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75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en-US"/>
              <a:t>Blue Green Deployment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1358" y="1052736"/>
            <a:ext cx="9505056" cy="5887053"/>
          </a:xfrm>
        </p:spPr>
      </p:pic>
    </p:spTree>
    <p:extLst>
      <p:ext uri="{BB962C8B-B14F-4D97-AF65-F5344CB8AC3E}">
        <p14:creationId xmlns:p14="http://schemas.microsoft.com/office/powerpoint/2010/main" val="21350153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en-US" dirty="0" smtClean="0"/>
              <a:t>Switch Environments from Blue to Green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980729"/>
            <a:ext cx="9237140" cy="554461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Apply following changes into out main Service: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en-US" dirty="0" smtClean="0"/>
              <a:t>Then</a:t>
            </a:r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1573787" y="1484784"/>
            <a:ext cx="9134391" cy="3744416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v1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Service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6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-</a:t>
            </a:r>
            <a:r>
              <a:rPr lang="en-US" sz="1600" dirty="0" err="1" smtClean="0">
                <a:solidFill>
                  <a:srgbClr val="CE9178"/>
                </a:solidFill>
                <a:latin typeface="Menlo" charset="0"/>
              </a:rPr>
              <a:t>bg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labels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6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type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 err="1">
                <a:solidFill>
                  <a:srgbClr val="CE9178"/>
                </a:solidFill>
                <a:latin typeface="Menlo" charset="0"/>
              </a:rPr>
              <a:t>NodePort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ports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D4D4D4"/>
                </a:solidFill>
                <a:latin typeface="Menlo" charset="0"/>
              </a:rPr>
              <a:t>  - </a:t>
            </a:r>
            <a:r>
              <a:rPr lang="en-US" sz="1600" dirty="0">
                <a:solidFill>
                  <a:srgbClr val="569CD6"/>
                </a:solidFill>
                <a:latin typeface="Menlo" charset="0"/>
              </a:rPr>
              <a:t>port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>
                <a:solidFill>
                  <a:srgbClr val="B5CEA8"/>
                </a:solidFill>
                <a:latin typeface="Menlo" charset="0"/>
              </a:rPr>
              <a:t>8080</a:t>
            </a:r>
            <a:endParaRPr lang="en-US" sz="16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selector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600" dirty="0" smtClean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6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users-</a:t>
            </a:r>
            <a:r>
              <a:rPr lang="en-US" sz="1600" dirty="0" err="1" smtClean="0">
                <a:solidFill>
                  <a:srgbClr val="CE9178"/>
                </a:solidFill>
                <a:latin typeface="Menlo" charset="0"/>
              </a:rPr>
              <a:t>api</a:t>
            </a:r>
            <a:r>
              <a:rPr lang="en-US" sz="1600" dirty="0" smtClean="0">
                <a:solidFill>
                  <a:srgbClr val="CE9178"/>
                </a:solidFill>
                <a:latin typeface="Menlo" charset="0"/>
              </a:rPr>
              <a:t>-green</a:t>
            </a:r>
            <a:endParaRPr lang="en-US" sz="16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73787" y="5877272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apply </a:t>
            </a:r>
            <a:r>
              <a:rPr lang="mr-IN" sz="2400" dirty="0" smtClean="0">
                <a:solidFill>
                  <a:srgbClr val="00B050"/>
                </a:solidFill>
              </a:rPr>
              <a:t>–</a:t>
            </a:r>
            <a:r>
              <a:rPr lang="en-US" sz="2400" dirty="0">
                <a:solidFill>
                  <a:srgbClr val="00B050"/>
                </a:solidFill>
              </a:rPr>
              <a:t>f </a:t>
            </a:r>
            <a:r>
              <a:rPr lang="en-US" sz="2400" dirty="0" smtClean="0">
                <a:solidFill>
                  <a:srgbClr val="00B050"/>
                </a:solidFill>
              </a:rPr>
              <a:t>04_bg_srv.yaml </a:t>
            </a:r>
            <a:endParaRPr lang="en-US" sz="2400" dirty="0"/>
          </a:p>
        </p:txBody>
      </p:sp>
      <p:cxnSp>
        <p:nvCxnSpPr>
          <p:cNvPr id="5" name="Straight Arrow Connector 4"/>
          <p:cNvCxnSpPr/>
          <p:nvPr/>
        </p:nvCxnSpPr>
        <p:spPr>
          <a:xfrm flipH="1">
            <a:off x="4654252" y="4149080"/>
            <a:ext cx="864096" cy="720080"/>
          </a:xfrm>
          <a:prstGeom prst="straightConnector1">
            <a:avLst/>
          </a:prstGeom>
          <a:ln w="635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5569722" y="3918247"/>
            <a:ext cx="185178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b</a:t>
            </a:r>
            <a:r>
              <a:rPr lang="en-US" sz="2400" dirty="0" smtClean="0"/>
              <a:t>lue -&gt; </a:t>
            </a:r>
            <a:r>
              <a:rPr lang="en-US" sz="2400" dirty="0"/>
              <a:t>g</a:t>
            </a:r>
            <a:r>
              <a:rPr lang="en-US" sz="2400" dirty="0" smtClean="0"/>
              <a:t>reen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489741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Blue Green Deployment </a:t>
            </a:r>
            <a:r>
              <a:rPr lang="mr-IN" dirty="0" smtClean="0"/>
              <a:t>–</a:t>
            </a:r>
            <a:r>
              <a:rPr lang="en-US" dirty="0" smtClean="0"/>
              <a:t> Final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2413" y="1904999"/>
            <a:ext cx="9237140" cy="462034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  <a:buClrTx/>
              <a:buSzTx/>
            </a:pPr>
            <a:r>
              <a:rPr lang="pl-PL" dirty="0" err="1" smtClean="0"/>
              <a:t>Final</a:t>
            </a:r>
            <a:r>
              <a:rPr lang="pl-PL" dirty="0" smtClean="0"/>
              <a:t> Test</a:t>
            </a:r>
            <a:endParaRPr lang="en-US" dirty="0"/>
          </a:p>
          <a:p>
            <a:pPr marL="0" lvl="0" indent="0">
              <a:lnSpc>
                <a:spcPct val="100000"/>
              </a:lnSpc>
              <a:spcBef>
                <a:spcPts val="0"/>
              </a:spcBef>
              <a:buClrTx/>
              <a:buSzTx/>
              <a:buNone/>
            </a:pP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1538476" y="2780928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>
                <a:solidFill>
                  <a:srgbClr val="00B050"/>
                </a:solidFill>
              </a:rPr>
              <a:t>wrk</a:t>
            </a:r>
            <a:r>
              <a:rPr lang="en-US" sz="2400" dirty="0">
                <a:solidFill>
                  <a:srgbClr val="00B050"/>
                </a:solidFill>
              </a:rPr>
              <a:t> -c 10 -d </a:t>
            </a:r>
            <a:r>
              <a:rPr lang="en-US" sz="2400" dirty="0" smtClean="0">
                <a:solidFill>
                  <a:srgbClr val="00B050"/>
                </a:solidFill>
              </a:rPr>
              <a:t>10s </a:t>
            </a:r>
            <a:r>
              <a:rPr lang="en-US" sz="2400" dirty="0">
                <a:solidFill>
                  <a:srgbClr val="00B050"/>
                </a:solidFill>
              </a:rPr>
              <a:t>http://</a:t>
            </a:r>
            <a:r>
              <a:rPr lang="en-US" sz="2400" dirty="0" smtClean="0">
                <a:solidFill>
                  <a:srgbClr val="00B050"/>
                </a:solidFill>
              </a:rPr>
              <a:t>192.168.99.100:30002/</a:t>
            </a:r>
            <a:r>
              <a:rPr lang="en-US" sz="2400" dirty="0" err="1" smtClean="0">
                <a:solidFill>
                  <a:srgbClr val="00B050"/>
                </a:solidFill>
              </a:rPr>
              <a:t>api</a:t>
            </a:r>
            <a:r>
              <a:rPr lang="en-US" sz="2400" dirty="0" smtClean="0">
                <a:solidFill>
                  <a:srgbClr val="00B050"/>
                </a:solidFill>
              </a:rPr>
              <a:t>/users/1 &amp;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538474" y="3773060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</a:t>
            </a:r>
            <a:r>
              <a:rPr lang="en-US" sz="2400" dirty="0" err="1" smtClean="0">
                <a:solidFill>
                  <a:srgbClr val="00B050"/>
                </a:solidFill>
              </a:rPr>
              <a:t>kubectl</a:t>
            </a:r>
            <a:r>
              <a:rPr lang="en-US" sz="2400" dirty="0" smtClean="0">
                <a:solidFill>
                  <a:srgbClr val="00B050"/>
                </a:solidFill>
              </a:rPr>
              <a:t> apply </a:t>
            </a:r>
            <a:r>
              <a:rPr lang="mr-IN" sz="2400" dirty="0" smtClean="0">
                <a:solidFill>
                  <a:srgbClr val="00B050"/>
                </a:solidFill>
              </a:rPr>
              <a:t>–</a:t>
            </a:r>
            <a:r>
              <a:rPr lang="en-US" sz="2400" dirty="0" smtClean="0">
                <a:solidFill>
                  <a:srgbClr val="00B050"/>
                </a:solidFill>
              </a:rPr>
              <a:t>f </a:t>
            </a:r>
            <a:r>
              <a:rPr lang="en-US" sz="2400" dirty="0">
                <a:solidFill>
                  <a:srgbClr val="00B050"/>
                </a:solidFill>
              </a:rPr>
              <a:t>04_bg_srv.yaml 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1538475" y="3276994"/>
            <a:ext cx="923714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B050"/>
                </a:solidFill>
              </a:rPr>
              <a:t>$ sleep 1 &amp;&amp;</a:t>
            </a:r>
            <a:endParaRPr lang="en-US" sz="24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8450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5175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Zero Downtime Deployments are really easy with Kubernetes</a:t>
            </a:r>
          </a:p>
          <a:p>
            <a:r>
              <a:rPr lang="en-US" dirty="0" smtClean="0"/>
              <a:t>Remember to check if your Server/App handles SIGTERM properly</a:t>
            </a:r>
          </a:p>
          <a:p>
            <a:r>
              <a:rPr lang="en-US" dirty="0" smtClean="0"/>
              <a:t>Always remember about Graceful Shutdown</a:t>
            </a:r>
          </a:p>
        </p:txBody>
      </p:sp>
    </p:spTree>
    <p:extLst>
      <p:ext uri="{BB962C8B-B14F-4D97-AF65-F5344CB8AC3E}">
        <p14:creationId xmlns:p14="http://schemas.microsoft.com/office/powerpoint/2010/main" val="1845792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900" y="0"/>
            <a:ext cx="109728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231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you!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32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796" y="0"/>
            <a:ext cx="10972800" cy="685800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7102524" y="6381328"/>
            <a:ext cx="1152128" cy="288032"/>
          </a:xfrm>
          <a:prstGeom prst="rect">
            <a:avLst/>
          </a:prstGeom>
          <a:solidFill>
            <a:srgbClr val="2B271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7174532" y="6308123"/>
            <a:ext cx="115212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 smtClean="0">
                <a:latin typeface="Arial" charset="0"/>
                <a:ea typeface="Arial" charset="0"/>
                <a:cs typeface="Arial" charset="0"/>
              </a:rPr>
              <a:t>apki</a:t>
            </a:r>
            <a:r>
              <a:rPr lang="en-US" sz="2200" dirty="0" smtClean="0">
                <a:latin typeface="Arial" charset="0"/>
                <a:ea typeface="Arial" charset="0"/>
                <a:cs typeface="Arial" charset="0"/>
              </a:rPr>
              <a:t> u </a:t>
            </a:r>
            <a:endParaRPr lang="en-US" sz="2200" dirty="0">
              <a:latin typeface="Arial" charset="0"/>
              <a:ea typeface="Arial" charset="0"/>
              <a:cs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6570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1804" y="164940"/>
            <a:ext cx="10708896" cy="6693060"/>
          </a:xfrm>
          <a:solidFill>
            <a:schemeClr val="tx1"/>
          </a:solidFill>
        </p:spPr>
      </p:pic>
      <p:sp>
        <p:nvSpPr>
          <p:cNvPr id="5" name="Rectangle 4"/>
          <p:cNvSpPr/>
          <p:nvPr/>
        </p:nvSpPr>
        <p:spPr>
          <a:xfrm>
            <a:off x="7102524" y="6381328"/>
            <a:ext cx="720080" cy="360040"/>
          </a:xfrm>
          <a:prstGeom prst="rect">
            <a:avLst/>
          </a:prstGeom>
          <a:solidFill>
            <a:srgbClr val="3E3C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2089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this </a:t>
            </a:r>
            <a:r>
              <a:rPr lang="en-US" b="1" dirty="0"/>
              <a:t>zero downtime deployment</a:t>
            </a:r>
            <a:r>
              <a:rPr lang="en-US" dirty="0"/>
              <a:t>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sz="2800" dirty="0" smtClean="0"/>
              <a:t>Deploy application to production</a:t>
            </a:r>
          </a:p>
          <a:p>
            <a:r>
              <a:rPr lang="en-US" sz="2800" dirty="0" smtClean="0"/>
              <a:t>End user can’t notice any errors/problems during the deployment</a:t>
            </a:r>
          </a:p>
          <a:p>
            <a:r>
              <a:rPr lang="en-US" sz="2800" dirty="0" smtClean="0"/>
              <a:t>Monitoring tools shouldn’t even notice that deployment is ongoing/done</a:t>
            </a:r>
          </a:p>
          <a:p>
            <a:r>
              <a:rPr lang="en-US" sz="2800" dirty="0" smtClean="0"/>
              <a:t>Bugs can be fixed without </a:t>
            </a:r>
            <a:r>
              <a:rPr lang="en-US" sz="2800" dirty="0"/>
              <a:t>any outage</a:t>
            </a:r>
            <a:r>
              <a:rPr lang="en-US" sz="2800" dirty="0" smtClean="0"/>
              <a:t>.</a:t>
            </a:r>
          </a:p>
          <a:p>
            <a:r>
              <a:rPr lang="en-US" sz="2800" dirty="0"/>
              <a:t>New </a:t>
            </a:r>
            <a:r>
              <a:rPr lang="en-US" sz="2800" dirty="0" smtClean="0"/>
              <a:t>features can be introduced without any outage.</a:t>
            </a:r>
          </a:p>
          <a:p>
            <a:r>
              <a:rPr lang="en-US" sz="2800" dirty="0" smtClean="0"/>
              <a:t>Required for Continuous Delivery - CD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1371822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Z</a:t>
            </a:r>
            <a:r>
              <a:rPr lang="en-US" b="1" dirty="0" smtClean="0"/>
              <a:t>ero </a:t>
            </a:r>
            <a:r>
              <a:rPr lang="en-US" b="1" dirty="0"/>
              <a:t>downtime </a:t>
            </a:r>
            <a:r>
              <a:rPr lang="en-US" b="1" dirty="0" smtClean="0"/>
              <a:t>deployment</a:t>
            </a:r>
            <a:r>
              <a:rPr lang="en-US" dirty="0"/>
              <a:t> </a:t>
            </a:r>
            <a:r>
              <a:rPr lang="en-US" dirty="0" smtClean="0"/>
              <a:t>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3200" dirty="0"/>
          </a:p>
          <a:p>
            <a:r>
              <a:rPr lang="en-US" sz="3200" dirty="0"/>
              <a:t>Rolling Updates </a:t>
            </a:r>
            <a:r>
              <a:rPr lang="en-US" sz="3200" dirty="0" smtClean="0"/>
              <a:t>deployment</a:t>
            </a:r>
          </a:p>
          <a:p>
            <a:endParaRPr lang="en-US" sz="3200" dirty="0"/>
          </a:p>
          <a:p>
            <a:r>
              <a:rPr lang="en-US" sz="3200" dirty="0" smtClean="0"/>
              <a:t>Blue/Green deployment</a:t>
            </a:r>
          </a:p>
          <a:p>
            <a:endParaRPr lang="en-US" sz="3200" dirty="0"/>
          </a:p>
          <a:p>
            <a:r>
              <a:rPr lang="en-US" sz="3200" dirty="0" smtClean="0"/>
              <a:t>Canary deployment</a:t>
            </a:r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31828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Props1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00E41224-0370-4595-877C-23316CD80004}">
  <ds:schemaRefs>
    <ds:schemaRef ds:uri="http://purl.org/dc/elements/1.1/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16956</TotalTime>
  <Words>1180</Words>
  <Application>Microsoft Macintosh PowerPoint</Application>
  <PresentationFormat>Custom</PresentationFormat>
  <Paragraphs>343</Paragraphs>
  <Slides>56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1" baseType="lpstr">
      <vt:lpstr>Corbel</vt:lpstr>
      <vt:lpstr>Mangal</vt:lpstr>
      <vt:lpstr>Menlo</vt:lpstr>
      <vt:lpstr>Arial</vt:lpstr>
      <vt:lpstr>Digital Blue Tunnel 16x9</vt:lpstr>
      <vt:lpstr>Zero-Downtime deployments with Kubernetes </vt:lpstr>
      <vt:lpstr>Whoami</vt:lpstr>
      <vt:lpstr>Agenda</vt:lpstr>
      <vt:lpstr>github.com/mateuszdyminski/zero</vt:lpstr>
      <vt:lpstr>PowerPoint Presentation</vt:lpstr>
      <vt:lpstr>PowerPoint Presentation</vt:lpstr>
      <vt:lpstr>PowerPoint Presentation</vt:lpstr>
      <vt:lpstr>What is this zero downtime deployment? </vt:lpstr>
      <vt:lpstr>Zero downtime deployment types</vt:lpstr>
      <vt:lpstr>Rolling Update Deployment</vt:lpstr>
      <vt:lpstr>Rolling Update Deployment</vt:lpstr>
      <vt:lpstr>Blue Green Deployment</vt:lpstr>
      <vt:lpstr>Blue Green Deployment</vt:lpstr>
      <vt:lpstr>Blue Green Deployment</vt:lpstr>
      <vt:lpstr>Canary Deployment</vt:lpstr>
      <vt:lpstr>Canary Deployment</vt:lpstr>
      <vt:lpstr>PowerPoint Presentation</vt:lpstr>
      <vt:lpstr>Kubernetes</vt:lpstr>
      <vt:lpstr>Kubernetes</vt:lpstr>
      <vt:lpstr>PowerPoint Presentation</vt:lpstr>
      <vt:lpstr>Why Kubernetes</vt:lpstr>
      <vt:lpstr>Demo</vt:lpstr>
      <vt:lpstr>Demo Application</vt:lpstr>
      <vt:lpstr>Demo Application</vt:lpstr>
      <vt:lpstr>User</vt:lpstr>
      <vt:lpstr>Users Controller</vt:lpstr>
      <vt:lpstr>Demo Users Service</vt:lpstr>
      <vt:lpstr>Users Service on Kubernetes</vt:lpstr>
      <vt:lpstr>Users Service on Kubernetes</vt:lpstr>
      <vt:lpstr>Demo Users Service on Kubernetes</vt:lpstr>
      <vt:lpstr>Rolling update deployment</vt:lpstr>
      <vt:lpstr>Rolling Update Deployment</vt:lpstr>
      <vt:lpstr>maxUnavailable and maxSurge</vt:lpstr>
      <vt:lpstr>Rolling update deployment</vt:lpstr>
      <vt:lpstr>Graceful Shutdown</vt:lpstr>
      <vt:lpstr>Graceful Shutdown</vt:lpstr>
      <vt:lpstr>Scenario for a graceful web server shutdown</vt:lpstr>
      <vt:lpstr>Graceful Shutdown with Kubernetes</vt:lpstr>
      <vt:lpstr>Web Server Graceful Shutdown </vt:lpstr>
      <vt:lpstr>Graceful shutdown with Spring</vt:lpstr>
      <vt:lpstr>Graceful Shutdown with Spring</vt:lpstr>
      <vt:lpstr>Rolling update deployment – Final Test</vt:lpstr>
      <vt:lpstr>Blue Green Deployment</vt:lpstr>
      <vt:lpstr>Blue Green Deployment</vt:lpstr>
      <vt:lpstr>Users Service on Kubernetes</vt:lpstr>
      <vt:lpstr>Users Service on Kubernetes</vt:lpstr>
      <vt:lpstr>Blue Deployment</vt:lpstr>
      <vt:lpstr>Blue Green Deployment</vt:lpstr>
      <vt:lpstr>Green Deployment</vt:lpstr>
      <vt:lpstr>Blue Green Deployment</vt:lpstr>
      <vt:lpstr>Switch Environments from Blue to Green</vt:lpstr>
      <vt:lpstr>Blue Green Deployment – Final Test</vt:lpstr>
      <vt:lpstr>Summary</vt:lpstr>
      <vt:lpstr>Summary</vt:lpstr>
      <vt:lpstr>PowerPoint Presentation</vt:lpstr>
      <vt:lpstr>Thank you!</vt:lpstr>
    </vt:vector>
  </TitlesOfParts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Dyminski, Mateusz (Nokia - PL/Wroclaw)</dc:creator>
  <cp:lastModifiedBy>Dyminski, Mateusz (Nokia - PL/Wroclaw)</cp:lastModifiedBy>
  <cp:revision>134</cp:revision>
  <dcterms:created xsi:type="dcterms:W3CDTF">2017-11-07T10:40:10Z</dcterms:created>
  <dcterms:modified xsi:type="dcterms:W3CDTF">2018-04-08T11:51:05Z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